
<file path=[Content_Types].xml><?xml version="1.0" encoding="utf-8"?>
<Types xmlns="http://schemas.openxmlformats.org/package/2006/content-types">
  <Default Extension="emf" ContentType="image/x-em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2"/>
    <p:sldMasterId id="2147483685" r:id="rId3"/>
  </p:sldMasterIdLst>
  <p:notesMasterIdLst>
    <p:notesMasterId r:id="rId31"/>
  </p:notesMasterIdLst>
  <p:sldIdLst>
    <p:sldId id="256" r:id="rId4"/>
    <p:sldId id="451" r:id="rId5"/>
    <p:sldId id="387" r:id="rId6"/>
    <p:sldId id="452" r:id="rId7"/>
    <p:sldId id="453" r:id="rId8"/>
    <p:sldId id="285" r:id="rId9"/>
    <p:sldId id="482" r:id="rId10"/>
    <p:sldId id="428" r:id="rId11"/>
    <p:sldId id="464" r:id="rId12"/>
    <p:sldId id="450" r:id="rId13"/>
    <p:sldId id="478" r:id="rId14"/>
    <p:sldId id="476" r:id="rId15"/>
    <p:sldId id="474" r:id="rId16"/>
    <p:sldId id="477" r:id="rId17"/>
    <p:sldId id="475" r:id="rId18"/>
    <p:sldId id="461" r:id="rId19"/>
    <p:sldId id="462" r:id="rId20"/>
    <p:sldId id="463" r:id="rId21"/>
    <p:sldId id="455" r:id="rId22"/>
    <p:sldId id="433" r:id="rId23"/>
    <p:sldId id="471" r:id="rId24"/>
    <p:sldId id="435" r:id="rId25"/>
    <p:sldId id="436" r:id="rId26"/>
    <p:sldId id="483" r:id="rId27"/>
    <p:sldId id="484" r:id="rId28"/>
    <p:sldId id="485" r:id="rId29"/>
    <p:sldId id="27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AE38F59E-ABE5-A742-BDEF-812159344E4A}">
          <p14:sldIdLst>
            <p14:sldId id="256"/>
          </p14:sldIdLst>
        </p14:section>
        <p14:section name="Problem" id="{69C8CDEA-8D54-0442-96D9-E436B4717B1D}">
          <p14:sldIdLst>
            <p14:sldId id="451"/>
            <p14:sldId id="387"/>
            <p14:sldId id="452"/>
            <p14:sldId id="453"/>
            <p14:sldId id="285"/>
            <p14:sldId id="482"/>
            <p14:sldId id="428"/>
            <p14:sldId id="464"/>
            <p14:sldId id="450"/>
            <p14:sldId id="478"/>
          </p14:sldIdLst>
        </p14:section>
        <p14:section name="RR Example" id="{B7E04FE2-D157-4173-847C-0D3062146751}">
          <p14:sldIdLst>
            <p14:sldId id="476"/>
          </p14:sldIdLst>
        </p14:section>
        <p14:section name="Soft Barrier" id="{8BC702A6-4CE5-4E21-AB85-D162AAD51CD4}">
          <p14:sldIdLst>
            <p14:sldId id="474"/>
            <p14:sldId id="477"/>
          </p14:sldIdLst>
        </p14:section>
        <p14:section name="Our Approach" id="{5AE1F098-ACF5-4102-9E3B-BF6C57054992}">
          <p14:sldIdLst>
            <p14:sldId id="475"/>
          </p14:sldIdLst>
        </p14:section>
        <p14:section name="BoostBlocked" id="{15CB62D3-D325-A14C-8002-DEE87C29D58B}">
          <p14:sldIdLst>
            <p14:sldId id="461"/>
          </p14:sldIdLst>
        </p14:section>
        <p14:section name="CreateALL" id="{BBAE0BE4-83A7-4485-92B2-187CD6CBB1CA}">
          <p14:sldIdLst>
            <p14:sldId id="462"/>
          </p14:sldIdLst>
        </p14:section>
        <p14:section name="CSWhole" id="{EE44BCD6-0000-4C9A-92F8-6751A8143FA5}">
          <p14:sldIdLst>
            <p14:sldId id="463"/>
          </p14:sldIdLst>
        </p14:section>
        <p14:section name="WakeAMAP" id="{2B30CE13-4A70-4F9A-8337-9440A19DC316}">
          <p14:sldIdLst>
            <p14:sldId id="455"/>
          </p14:sldIdLst>
        </p14:section>
        <p14:section name="BranchedWake" id="{A83D7AC3-1415-4AF5-8B5D-D9DD013338D8}">
          <p14:sldIdLst>
            <p14:sldId id="433"/>
          </p14:sldIdLst>
        </p14:section>
        <p14:section name="Evaluation" id="{20427472-649D-6741-9C8E-414CF25CE8E7}">
          <p14:sldIdLst>
            <p14:sldId id="471"/>
            <p14:sldId id="435"/>
            <p14:sldId id="436"/>
            <p14:sldId id="483"/>
            <p14:sldId id="484"/>
            <p14:sldId id="485"/>
          </p14:sldIdLst>
        </p14:section>
        <p14:section name="Reserve slides" id="{C4159AE1-41DB-434E-A124-8D11A29AD24C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yi Zhao" initials="CZ" lastIdx="2" clrIdx="0">
    <p:extLst>
      <p:ext uri="{19B8F6BF-5375-455C-9EA6-DF929625EA0E}">
        <p15:presenceInfo xmlns:p15="http://schemas.microsoft.com/office/powerpoint/2012/main" userId="4a965197327fb16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039A16"/>
    <a:srgbClr val="385D8A"/>
    <a:srgbClr val="3DA92B"/>
    <a:srgbClr val="848C48"/>
    <a:srgbClr val="00FA00"/>
    <a:srgbClr val="00FFFF"/>
    <a:srgbClr val="FFFFFF"/>
    <a:srgbClr val="D9D9D9"/>
    <a:srgbClr val="959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01" autoAdjust="0"/>
    <p:restoredTop sz="70158" autoAdjust="0"/>
  </p:normalViewPr>
  <p:slideViewPr>
    <p:cSldViewPr snapToGrid="0" snapToObjects="1">
      <p:cViewPr varScale="1">
        <p:scale>
          <a:sx n="124" d="100"/>
          <a:sy n="124" d="100"/>
        </p:scale>
        <p:origin x="1384" y="168"/>
      </p:cViewPr>
      <p:guideLst/>
    </p:cSldViewPr>
  </p:slideViewPr>
  <p:outlineViewPr>
    <p:cViewPr>
      <p:scale>
        <a:sx n="33" d="100"/>
        <a:sy n="33" d="100"/>
      </p:scale>
      <p:origin x="0" y="-117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34" d="100"/>
          <a:sy n="134" d="100"/>
        </p:scale>
        <p:origin x="345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CAA03E-5901-424F-8742-94E0A43B3F9C}" type="datetimeFigureOut">
              <a:rPr lang="en-US" smtClean="0"/>
              <a:t>5/14/19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A84BAF-7C06-3448-B736-540478CD9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292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8237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stability,  defined by how frequent will a scheduling policy reuse schedule </a:t>
            </a:r>
            <a:r>
              <a:rPr lang="en-US" b="1" dirty="0"/>
              <a:t>for different program inputs.</a:t>
            </a:r>
          </a:p>
          <a:p>
            <a:endParaRPr lang="en-US" dirty="0"/>
          </a:p>
          <a:p>
            <a:r>
              <a:rPr lang="en-US" dirty="0"/>
              <a:t>we will focus on the first two most important metrics for DMT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14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2465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97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2007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trike="noStri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7371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4501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448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102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8616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016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0759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8150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847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A84BAF-7C06-3448-B736-540478CD95F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40188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If only consider our overhead numbers, there are still five programs that have more than 400% overhead,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A84BAF-7C06-3448-B736-540478CD95F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56847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synchronization policies we proposed in </a:t>
            </a:r>
            <a:r>
              <a:rPr lang="en-US" dirty="0" err="1"/>
              <a:t>QiThread</a:t>
            </a:r>
            <a:r>
              <a:rPr lang="en-US" dirty="0"/>
              <a:t> capture small window of synchronization relationships between threads.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718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390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7913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94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automatic bug detection tools like </a:t>
            </a:r>
            <a:r>
              <a:rPr lang="en-US" dirty="0" err="1"/>
              <a:t>CTrigger</a:t>
            </a:r>
            <a:r>
              <a:rPr lang="en-US" dirty="0"/>
              <a:t>, Automatic bug fixing tools like </a:t>
            </a:r>
            <a:r>
              <a:rPr lang="en-US" dirty="0" err="1"/>
              <a:t>AFix</a:t>
            </a:r>
            <a:r>
              <a:rPr lang="en-US" dirty="0"/>
              <a:t>.</a:t>
            </a:r>
          </a:p>
          <a:p>
            <a:r>
              <a:rPr lang="en-US" dirty="0"/>
              <a:t>record and replay tools like LEAP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603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The difference between the two: If only enforce weak determinism, and program have a data race, it can not guarantee deterministic execution.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0724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51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918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51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038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/>
              <a:t>logic clock does not increment at the same rate. </a:t>
            </a:r>
            <a:r>
              <a:rPr lang="en-US" sz="1200" dirty="0"/>
              <a:t>If at the time of synchronization, it’s logic clock is not the smallest among all threads, the thread has to wait, until other threads all have logic clocks larger than itself.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84BAF-7C06-3448-B736-540478CD95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205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168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44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00113"/>
            <a:ext cx="10972800" cy="841248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94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860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6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00113"/>
            <a:ext cx="10972800" cy="940879"/>
          </a:xfrm>
        </p:spPr>
        <p:txBody>
          <a:bodyPr/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072641"/>
            <a:ext cx="10972800" cy="405352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661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00113"/>
            <a:ext cx="10972800" cy="940879"/>
          </a:xfrm>
        </p:spPr>
        <p:txBody>
          <a:bodyPr/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072641"/>
            <a:ext cx="10972800" cy="405352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277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8075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257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00114"/>
            <a:ext cx="10972800" cy="838204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828801"/>
            <a:ext cx="5384800" cy="4297366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8801"/>
            <a:ext cx="5384800" cy="429736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50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867339"/>
            <a:ext cx="10972800" cy="841248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1828799"/>
            <a:ext cx="5386917" cy="429768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1828800"/>
            <a:ext cx="5389033" cy="429768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53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00113"/>
            <a:ext cx="10972800" cy="841248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32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01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896112"/>
            <a:ext cx="4011084" cy="941832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7138" y="896112"/>
            <a:ext cx="6635262" cy="5230054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2075688"/>
            <a:ext cx="4011084" cy="4050792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54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896112"/>
            <a:ext cx="6899026" cy="941832"/>
          </a:xfrm>
        </p:spPr>
        <p:txBody>
          <a:bodyPr anchor="ctr" anchorCtr="0"/>
          <a:lstStyle>
            <a:lvl1pPr algn="l"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18938" y="896112"/>
            <a:ext cx="3663462" cy="5230054"/>
          </a:xfrm>
        </p:spPr>
        <p:txBody>
          <a:bodyPr/>
          <a:lstStyle>
            <a:lvl1pPr marL="0" indent="0">
              <a:buNone/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2075688"/>
            <a:ext cx="6899026" cy="4050792"/>
          </a:xfrm>
        </p:spPr>
        <p:txBody>
          <a:bodyPr/>
          <a:lstStyle>
            <a:lvl1pPr marL="457189" marR="0" indent="-457189" algn="l" defTabSz="60958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67"/>
            </a:lvl1pPr>
            <a:lvl2pPr marL="990575" marR="0" indent="-380990" algn="l" defTabSz="60958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 sz="1600"/>
            </a:lvl2pPr>
            <a:lvl3pPr marL="1523962" marR="0" indent="-304792" algn="l" defTabSz="60958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333"/>
            </a:lvl3pPr>
            <a:lvl4pPr marL="2133547" marR="0" indent="-304792" algn="l" defTabSz="60958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 sz="1200"/>
            </a:lvl4pPr>
            <a:lvl5pPr marL="2743131" marR="0" indent="-304792" algn="l" defTabSz="60958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»"/>
              <a:tabLst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marL="457189" marR="0" lvl="0" indent="-457189" algn="l" defTabSz="60958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Edit Master text styles</a:t>
            </a:r>
          </a:p>
          <a:p>
            <a:pPr marL="990575" marR="0" lvl="1" indent="-380990" algn="l" defTabSz="60958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Second level</a:t>
            </a:r>
          </a:p>
          <a:p>
            <a:pPr marL="1523962" marR="0" lvl="2" indent="-304792" algn="l" defTabSz="60958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Third level</a:t>
            </a:r>
          </a:p>
          <a:p>
            <a:pPr marL="2133547" marR="0" lvl="3" indent="-304792" algn="l" defTabSz="60958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Fourth level</a:t>
            </a:r>
          </a:p>
          <a:p>
            <a:pPr marL="2743131" marR="0" lvl="4" indent="-304792" algn="l" defTabSz="60958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»"/>
              <a:tabLst/>
              <a:defRPr/>
            </a:pPr>
            <a:r>
              <a:rPr kumimoji="0" 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076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3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0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292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08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93" r:id="rId9"/>
    <p:sldLayoutId id="2147483669" r:id="rId10"/>
    <p:sldLayoutId id="2147483670" r:id="rId11"/>
    <p:sldLayoutId id="2147483671" r:id="rId12"/>
  </p:sldLayoutIdLst>
  <p:hf hdr="0" ftr="0" dt="0"/>
  <p:txStyles>
    <p:titleStyle>
      <a:lvl1pPr algn="ctr" defTabSz="609585" rtl="0" eaLnBrk="1" fontAlgn="base" hangingPunct="1">
        <a:spcBef>
          <a:spcPct val="0"/>
        </a:spcBef>
        <a:spcAft>
          <a:spcPct val="0"/>
        </a:spcAft>
        <a:defRPr sz="4267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67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333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3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0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1B753565-30E2-EF4E-BD86-003AE354A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854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4" r:id="rId2"/>
  </p:sldLayoutIdLst>
  <p:hf hdr="0" ftr="0" dt="0"/>
  <p:txStyles>
    <p:titleStyle>
      <a:lvl1pPr algn="ctr" defTabSz="609585" rtl="0" eaLnBrk="1" fontAlgn="base" hangingPunct="1">
        <a:spcBef>
          <a:spcPct val="0"/>
        </a:spcBef>
        <a:spcAft>
          <a:spcPct val="0"/>
        </a:spcAft>
        <a:defRPr sz="4267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67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333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2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C7CB2-12CA-854D-9D7E-DF0E34142D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Semantics-Aware Synchronization Determinism and Beyond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E99BB-E9A2-274E-BB37-E2BBCB9EC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470025"/>
          </a:xfrm>
        </p:spPr>
        <p:txBody>
          <a:bodyPr/>
          <a:lstStyle/>
          <a:p>
            <a:r>
              <a:rPr lang="en-US" dirty="0"/>
              <a:t>Qi Zhao</a:t>
            </a:r>
          </a:p>
          <a:p>
            <a:r>
              <a:rPr lang="en-US" dirty="0"/>
              <a:t>North Carolina State University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33520138"/>
      </p:ext>
    </p:extLst>
  </p:cSld>
  <p:clrMapOvr>
    <a:masterClrMapping/>
  </p:clrMapOvr>
  <p:transition spd="slow" advTm="41252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78CE-5928-424C-A38C-A3A92480F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Metrics of Scheduling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30172-50CE-4142-BCBD-CEB29C90B2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072641"/>
            <a:ext cx="10972800" cy="4648836"/>
          </a:xfrm>
        </p:spPr>
        <p:txBody>
          <a:bodyPr/>
          <a:lstStyle/>
          <a:p>
            <a:r>
              <a:rPr lang="en-US" dirty="0"/>
              <a:t>Performance</a:t>
            </a:r>
          </a:p>
          <a:p>
            <a:pPr lvl="1"/>
            <a:r>
              <a:rPr lang="en-US" sz="2800" dirty="0"/>
              <a:t>What is the overhead caused by DMT systems </a:t>
            </a:r>
          </a:p>
          <a:p>
            <a:r>
              <a:rPr lang="en-US" dirty="0"/>
              <a:t>Stability</a:t>
            </a:r>
          </a:p>
          <a:p>
            <a:pPr lvl="1"/>
            <a:r>
              <a:rPr lang="en-US" sz="2800" dirty="0"/>
              <a:t>How frequent will a scheduling policy reuse schedule</a:t>
            </a:r>
          </a:p>
          <a:p>
            <a:r>
              <a:rPr lang="en-US" dirty="0"/>
              <a:t>Fairness</a:t>
            </a:r>
          </a:p>
          <a:p>
            <a:r>
              <a:rPr lang="en-US" dirty="0"/>
              <a:t>Deadlock free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2E1AC-30BB-524C-A4C0-5022E5F52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5469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68"/>
    </mc:Choice>
    <mc:Fallback xmlns="">
      <p:transition spd="slow" advTm="343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93F347EC-1D54-46AF-8339-9262213C7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Scheduling Policies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349C02-B44A-4BA4-B070-611BBBA6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93B4BE7-9B32-476C-8D07-9A8086C30063}"/>
              </a:ext>
            </a:extLst>
          </p:cNvPr>
          <p:cNvGrpSpPr/>
          <p:nvPr/>
        </p:nvGrpSpPr>
        <p:grpSpPr>
          <a:xfrm>
            <a:off x="512064" y="3408507"/>
            <a:ext cx="4831954" cy="1201116"/>
            <a:chOff x="513769" y="2707919"/>
            <a:chExt cx="4831954" cy="120111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7736E7F-F538-405C-A269-847171253E42}"/>
                </a:ext>
              </a:extLst>
            </p:cNvPr>
            <p:cNvCxnSpPr>
              <a:cxnSpLocks/>
              <a:stCxn id="20" idx="3"/>
            </p:cNvCxnSpPr>
            <p:nvPr/>
          </p:nvCxnSpPr>
          <p:spPr>
            <a:xfrm>
              <a:off x="1053769" y="3724369"/>
              <a:ext cx="42919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BDF9ED-03E8-4243-AE7E-D4AE26E0773B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>
              <a:off x="1053769" y="2927308"/>
              <a:ext cx="42919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BC4FF1B-58E5-44F5-9267-6399F31D3D2E}"/>
                </a:ext>
              </a:extLst>
            </p:cNvPr>
            <p:cNvSpPr txBox="1"/>
            <p:nvPr/>
          </p:nvSpPr>
          <p:spPr>
            <a:xfrm>
              <a:off x="513769" y="2707919"/>
              <a:ext cx="540000" cy="43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CC7966-69C5-4C2D-B86D-A4654270FA79}"/>
                </a:ext>
              </a:extLst>
            </p:cNvPr>
            <p:cNvSpPr txBox="1"/>
            <p:nvPr/>
          </p:nvSpPr>
          <p:spPr>
            <a:xfrm>
              <a:off x="513769" y="3539703"/>
              <a:ext cx="54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T2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678762C-FB90-44AE-AA38-6ABB13DFE0C6}"/>
              </a:ext>
            </a:extLst>
          </p:cNvPr>
          <p:cNvGrpSpPr/>
          <p:nvPr/>
        </p:nvGrpSpPr>
        <p:grpSpPr>
          <a:xfrm>
            <a:off x="6781355" y="3429000"/>
            <a:ext cx="4878577" cy="1228557"/>
            <a:chOff x="6792692" y="2696215"/>
            <a:chExt cx="4878577" cy="122855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51F4D47-3697-4C49-A257-D6147A1CE603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V="1">
              <a:off x="7367978" y="3715066"/>
              <a:ext cx="4303291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3CB5661-4C3A-41AF-8399-15E734CBCDB2}"/>
                </a:ext>
              </a:extLst>
            </p:cNvPr>
            <p:cNvCxnSpPr>
              <a:cxnSpLocks/>
              <a:stCxn id="25" idx="3"/>
            </p:cNvCxnSpPr>
            <p:nvPr/>
          </p:nvCxnSpPr>
          <p:spPr>
            <a:xfrm>
              <a:off x="7369278" y="2915605"/>
              <a:ext cx="42906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F287E70-01D0-433F-899A-F9B012382F7F}"/>
                </a:ext>
              </a:extLst>
            </p:cNvPr>
            <p:cNvSpPr txBox="1"/>
            <p:nvPr/>
          </p:nvSpPr>
          <p:spPr>
            <a:xfrm>
              <a:off x="6793992" y="2696215"/>
              <a:ext cx="575286" cy="43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T1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3D9D69C-73E7-4CFF-8AC6-95BD51410C48}"/>
                </a:ext>
              </a:extLst>
            </p:cNvPr>
            <p:cNvSpPr txBox="1"/>
            <p:nvPr/>
          </p:nvSpPr>
          <p:spPr>
            <a:xfrm>
              <a:off x="6792692" y="3555440"/>
              <a:ext cx="575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T2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6EE13BE-E670-4C79-8278-4234134AFD86}"/>
              </a:ext>
            </a:extLst>
          </p:cNvPr>
          <p:cNvSpPr txBox="1"/>
          <p:nvPr/>
        </p:nvSpPr>
        <p:spPr>
          <a:xfrm>
            <a:off x="1573823" y="2372719"/>
            <a:ext cx="2611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Logic clock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E00D3D-1F01-4634-9469-A71AEF8095D6}"/>
              </a:ext>
            </a:extLst>
          </p:cNvPr>
          <p:cNvSpPr txBox="1"/>
          <p:nvPr/>
        </p:nvSpPr>
        <p:spPr>
          <a:xfrm>
            <a:off x="8006864" y="2375576"/>
            <a:ext cx="2611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Round robin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01CDDA0-6A8E-4BB1-AFCA-28A89BF8B33A}"/>
              </a:ext>
            </a:extLst>
          </p:cNvPr>
          <p:cNvSpPr/>
          <p:nvPr/>
        </p:nvSpPr>
        <p:spPr>
          <a:xfrm>
            <a:off x="8273948" y="3527223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81C52DC-1B7C-4757-AEB3-65E2B4460945}"/>
              </a:ext>
            </a:extLst>
          </p:cNvPr>
          <p:cNvSpPr/>
          <p:nvPr/>
        </p:nvSpPr>
        <p:spPr>
          <a:xfrm>
            <a:off x="8548108" y="4327429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EDBB7D-BF39-49C5-BBD5-2ABC735D615F}"/>
              </a:ext>
            </a:extLst>
          </p:cNvPr>
          <p:cNvSpPr/>
          <p:nvPr/>
        </p:nvSpPr>
        <p:spPr>
          <a:xfrm>
            <a:off x="9869693" y="3537778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9CA9E9E-9C31-48D6-B478-2104AD775750}"/>
              </a:ext>
            </a:extLst>
          </p:cNvPr>
          <p:cNvSpPr/>
          <p:nvPr/>
        </p:nvSpPr>
        <p:spPr>
          <a:xfrm>
            <a:off x="1769750" y="3506612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274E366-BB38-453D-A03F-FD223E27BBA3}"/>
              </a:ext>
            </a:extLst>
          </p:cNvPr>
          <p:cNvSpPr/>
          <p:nvPr/>
        </p:nvSpPr>
        <p:spPr>
          <a:xfrm>
            <a:off x="2043910" y="4303643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75902D3-F2E3-4050-B3BC-720B29C40E01}"/>
              </a:ext>
            </a:extLst>
          </p:cNvPr>
          <p:cNvSpPr/>
          <p:nvPr/>
        </p:nvSpPr>
        <p:spPr>
          <a:xfrm>
            <a:off x="3448042" y="4307634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26264E8-9FE5-43CD-A75B-DDEA3DCE3027}"/>
              </a:ext>
            </a:extLst>
          </p:cNvPr>
          <p:cNvCxnSpPr>
            <a:cxnSpLocks/>
            <a:stCxn id="61" idx="3"/>
            <a:endCxn id="46" idx="1"/>
          </p:cNvCxnSpPr>
          <p:nvPr/>
        </p:nvCxnSpPr>
        <p:spPr>
          <a:xfrm>
            <a:off x="3624431" y="3622501"/>
            <a:ext cx="753297" cy="3133"/>
          </a:xfrm>
          <a:prstGeom prst="line">
            <a:avLst/>
          </a:prstGeom>
          <a:ln w="38100" cmpd="sng">
            <a:solidFill>
              <a:schemeClr val="bg1"/>
            </a:solidFill>
            <a:prstDash val="sysDot"/>
          </a:ln>
          <a:effectLst>
            <a:outerShdw blurRad="50800" dist="38100" dir="5400000" algn="t" rotWithShape="0">
              <a:schemeClr val="bg1"/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DFE02DE-8C4D-4180-BBA7-E60DA2BA3659}"/>
              </a:ext>
            </a:extLst>
          </p:cNvPr>
          <p:cNvCxnSpPr>
            <a:cxnSpLocks/>
            <a:stCxn id="38" idx="3"/>
            <a:endCxn id="35" idx="1"/>
          </p:cNvCxnSpPr>
          <p:nvPr/>
        </p:nvCxnSpPr>
        <p:spPr>
          <a:xfrm flipV="1">
            <a:off x="9609492" y="4448411"/>
            <a:ext cx="472866" cy="4631"/>
          </a:xfrm>
          <a:prstGeom prst="line">
            <a:avLst/>
          </a:prstGeom>
          <a:ln w="38100" cmpd="sng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F6921D19-FF6A-4A25-A93E-495A75FFCAC8}"/>
              </a:ext>
            </a:extLst>
          </p:cNvPr>
          <p:cNvSpPr/>
          <p:nvPr/>
        </p:nvSpPr>
        <p:spPr>
          <a:xfrm>
            <a:off x="4377728" y="3504467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2A41863-3F2E-403C-8A74-E618869DB0C5}"/>
              </a:ext>
            </a:extLst>
          </p:cNvPr>
          <p:cNvSpPr/>
          <p:nvPr/>
        </p:nvSpPr>
        <p:spPr>
          <a:xfrm>
            <a:off x="3424810" y="3501334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EEBF02A-92F8-4E50-8C21-3C55A3FD3638}"/>
              </a:ext>
            </a:extLst>
          </p:cNvPr>
          <p:cNvSpPr/>
          <p:nvPr/>
        </p:nvSpPr>
        <p:spPr>
          <a:xfrm>
            <a:off x="10082358" y="4327244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C47D297-4A6F-4FCD-8021-72D766921885}"/>
              </a:ext>
            </a:extLst>
          </p:cNvPr>
          <p:cNvSpPr/>
          <p:nvPr/>
        </p:nvSpPr>
        <p:spPr>
          <a:xfrm>
            <a:off x="9409871" y="4331875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FC20326-78E6-42D4-BD60-B63D57161A27}"/>
              </a:ext>
            </a:extLst>
          </p:cNvPr>
          <p:cNvSpPr txBox="1"/>
          <p:nvPr/>
        </p:nvSpPr>
        <p:spPr>
          <a:xfrm>
            <a:off x="914400" y="3200400"/>
            <a:ext cx="640080" cy="274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c1=23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EA3AF58-9E07-48E5-85AE-B823C815FBFE}"/>
              </a:ext>
            </a:extLst>
          </p:cNvPr>
          <p:cNvSpPr txBox="1"/>
          <p:nvPr/>
        </p:nvSpPr>
        <p:spPr>
          <a:xfrm>
            <a:off x="914400" y="3931920"/>
            <a:ext cx="64008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c2=24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F16899-37F5-463B-AF20-A06DCBE3A417}"/>
              </a:ext>
            </a:extLst>
          </p:cNvPr>
          <p:cNvSpPr txBox="1"/>
          <p:nvPr/>
        </p:nvSpPr>
        <p:spPr>
          <a:xfrm>
            <a:off x="1052064" y="5237190"/>
            <a:ext cx="5051394" cy="46166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2400" dirty="0"/>
              <a:t>Performance </a:t>
            </a:r>
            <a:r>
              <a:rPr lang="en-US" sz="2400" dirty="0">
                <a:sym typeface="Wingdings" panose="05000000000000000000" pitchFamily="2" charset="2"/>
              </a:rPr>
              <a:t> </a:t>
            </a:r>
          </a:p>
          <a:p>
            <a:r>
              <a:rPr lang="en-US" sz="2400" dirty="0">
                <a:sym typeface="Wingdings" panose="05000000000000000000" pitchFamily="2" charset="2"/>
              </a:rPr>
              <a:t>Stability </a:t>
            </a:r>
            <a:endParaRPr lang="en-US" sz="24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3CDD606-98B8-42CA-BFDF-2E6C61B52945}"/>
              </a:ext>
            </a:extLst>
          </p:cNvPr>
          <p:cNvSpPr txBox="1"/>
          <p:nvPr/>
        </p:nvSpPr>
        <p:spPr>
          <a:xfrm>
            <a:off x="7140606" y="5237190"/>
            <a:ext cx="5051394" cy="46166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2400" dirty="0">
                <a:sym typeface="Wingdings" panose="05000000000000000000" pitchFamily="2" charset="2"/>
              </a:rPr>
              <a:t>Stability </a:t>
            </a:r>
            <a:endParaRPr lang="en-US" sz="2400" dirty="0"/>
          </a:p>
          <a:p>
            <a:r>
              <a:rPr lang="en-US" sz="2400" dirty="0"/>
              <a:t>Performance </a:t>
            </a:r>
            <a:r>
              <a:rPr lang="en-US" sz="2400" dirty="0">
                <a:sym typeface="Wingdings" panose="05000000000000000000" pitchFamily="2" charset="2"/>
              </a:rPr>
              <a:t>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6877A3-360A-E246-A156-381B6BCD04EF}"/>
              </a:ext>
            </a:extLst>
          </p:cNvPr>
          <p:cNvSpPr/>
          <p:nvPr/>
        </p:nvSpPr>
        <p:spPr>
          <a:xfrm>
            <a:off x="497796" y="2354291"/>
            <a:ext cx="5013092" cy="3770811"/>
          </a:xfrm>
          <a:prstGeom prst="rect">
            <a:avLst/>
          </a:prstGeom>
          <a:solidFill>
            <a:srgbClr val="FFFFFF">
              <a:alpha val="4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6420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09"/>
    </mc:Choice>
    <mc:Fallback xmlns="">
      <p:transition spd="slow" advTm="46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0" grpId="0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9E685-9558-4722-A79C-042886EDC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sz="4000" b="1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Round-robin</a:t>
            </a:r>
            <a:r>
              <a:rPr lang="en-US" sz="4000" b="1" kern="1200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Example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DAEE6-9337-4279-B24C-95BA64805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992084-F996-8F45-8413-84620BE7D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78F4DD1-690C-426F-93C1-536310498334}"/>
              </a:ext>
            </a:extLst>
          </p:cNvPr>
          <p:cNvSpPr txBox="1">
            <a:spLocks/>
          </p:cNvSpPr>
          <p:nvPr/>
        </p:nvSpPr>
        <p:spPr bwMode="auto">
          <a:xfrm>
            <a:off x="7262361" y="612648"/>
            <a:ext cx="4943707" cy="562356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365760" tIns="182880" rIns="91440" bIns="45720" numCol="1" anchor="t" anchorCtr="0" compatLnSpc="1">
            <a:prstTxWarp prst="textNoShape">
              <a:avLst/>
            </a:prstTxWarp>
          </a:bodyPr>
          <a:lstStyle>
            <a:lvl1pPr marL="457189" indent="-457189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733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990575" indent="-380990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523962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667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2133547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743131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nblocks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++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*block = </a:t>
            </a:r>
            <a:r>
              <a:rPr lang="en-US" sz="1600" dirty="0" err="1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read_block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enqueue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(q, block);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Font typeface="Arial" charset="0"/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charset="0"/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charset="0"/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consumer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(1) {</a:t>
            </a:r>
          </a:p>
          <a:p>
            <a:pPr marL="0" indent="0">
              <a:buFont typeface="Arial" charset="0"/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*block =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dequeue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(q);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...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compress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(block);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BB7B2C0-37EB-4489-BAE6-CD11595ECF50}"/>
              </a:ext>
            </a:extLst>
          </p:cNvPr>
          <p:cNvSpPr/>
          <p:nvPr/>
        </p:nvSpPr>
        <p:spPr>
          <a:xfrm>
            <a:off x="7373134" y="4883707"/>
            <a:ext cx="292608" cy="29002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CB344DC0-1930-41F7-B793-E47614F60238}"/>
              </a:ext>
            </a:extLst>
          </p:cNvPr>
          <p:cNvSpPr/>
          <p:nvPr/>
        </p:nvSpPr>
        <p:spPr>
          <a:xfrm>
            <a:off x="7359227" y="2238239"/>
            <a:ext cx="292608" cy="29002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Arrow: Right 31">
            <a:extLst>
              <a:ext uri="{FF2B5EF4-FFF2-40B4-BE49-F238E27FC236}">
                <a16:creationId xmlns:a16="http://schemas.microsoft.com/office/drawing/2014/main" id="{620A49D0-8A32-124F-8134-6A55D04DF020}"/>
              </a:ext>
            </a:extLst>
          </p:cNvPr>
          <p:cNvSpPr/>
          <p:nvPr/>
        </p:nvSpPr>
        <p:spPr>
          <a:xfrm>
            <a:off x="7358287" y="1933598"/>
            <a:ext cx="292608" cy="29002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row: Right 8">
            <a:extLst>
              <a:ext uri="{FF2B5EF4-FFF2-40B4-BE49-F238E27FC236}">
                <a16:creationId xmlns:a16="http://schemas.microsoft.com/office/drawing/2014/main" id="{2A168ABA-668B-8849-8D85-5D8E298AE40E}"/>
              </a:ext>
            </a:extLst>
          </p:cNvPr>
          <p:cNvSpPr/>
          <p:nvPr/>
        </p:nvSpPr>
        <p:spPr>
          <a:xfrm>
            <a:off x="7358287" y="5788160"/>
            <a:ext cx="292608" cy="29002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5AA7F74-4FE4-FD49-80EC-DC6E3BF250A3}"/>
              </a:ext>
            </a:extLst>
          </p:cNvPr>
          <p:cNvGrpSpPr/>
          <p:nvPr/>
        </p:nvGrpSpPr>
        <p:grpSpPr>
          <a:xfrm>
            <a:off x="609600" y="3323932"/>
            <a:ext cx="5644898" cy="2028673"/>
            <a:chOff x="513767" y="2707919"/>
            <a:chExt cx="4831956" cy="2028673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06FF567-6A1E-F64D-AE42-B014288A14AC}"/>
                </a:ext>
              </a:extLst>
            </p:cNvPr>
            <p:cNvCxnSpPr>
              <a:cxnSpLocks/>
              <a:stCxn id="40" idx="3"/>
            </p:cNvCxnSpPr>
            <p:nvPr/>
          </p:nvCxnSpPr>
          <p:spPr>
            <a:xfrm flipV="1">
              <a:off x="1053265" y="4546748"/>
              <a:ext cx="4292458" cy="5178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F82D8BA-2640-CA42-912B-2CB90217E413}"/>
                </a:ext>
              </a:extLst>
            </p:cNvPr>
            <p:cNvCxnSpPr>
              <a:cxnSpLocks/>
              <a:stCxn id="41" idx="3"/>
            </p:cNvCxnSpPr>
            <p:nvPr/>
          </p:nvCxnSpPr>
          <p:spPr>
            <a:xfrm flipV="1">
              <a:off x="1053265" y="3718723"/>
              <a:ext cx="4292458" cy="5646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56046EA-9027-154D-9038-2671E38CF121}"/>
                </a:ext>
              </a:extLst>
            </p:cNvPr>
            <p:cNvCxnSpPr>
              <a:cxnSpLocks/>
              <a:stCxn id="39" idx="3"/>
            </p:cNvCxnSpPr>
            <p:nvPr/>
          </p:nvCxnSpPr>
          <p:spPr>
            <a:xfrm>
              <a:off x="1053263" y="2892585"/>
              <a:ext cx="4292460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FBC5BC6-6919-C644-BDB0-676FE007E2B3}"/>
                </a:ext>
              </a:extLst>
            </p:cNvPr>
            <p:cNvSpPr txBox="1"/>
            <p:nvPr/>
          </p:nvSpPr>
          <p:spPr>
            <a:xfrm>
              <a:off x="513767" y="2707919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05868D3-43CB-674F-B304-CE4089862083}"/>
                </a:ext>
              </a:extLst>
            </p:cNvPr>
            <p:cNvSpPr txBox="1"/>
            <p:nvPr/>
          </p:nvSpPr>
          <p:spPr>
            <a:xfrm>
              <a:off x="513769" y="4367260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65BABA8-34EC-6D41-A000-BB890B4C310F}"/>
                </a:ext>
              </a:extLst>
            </p:cNvPr>
            <p:cNvSpPr txBox="1"/>
            <p:nvPr/>
          </p:nvSpPr>
          <p:spPr>
            <a:xfrm>
              <a:off x="513769" y="3539703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</p:grp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651D068-5DF9-BD4B-A1DD-E96918915A58}"/>
              </a:ext>
            </a:extLst>
          </p:cNvPr>
          <p:cNvCxnSpPr>
            <a:cxnSpLocks/>
            <a:stCxn id="44" idx="3"/>
            <a:endCxn id="58" idx="1"/>
          </p:cNvCxnSpPr>
          <p:nvPr/>
        </p:nvCxnSpPr>
        <p:spPr>
          <a:xfrm>
            <a:off x="1999388" y="5165853"/>
            <a:ext cx="869781" cy="652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33F4C61-4AD7-0747-8261-79E9AEB2051F}"/>
              </a:ext>
            </a:extLst>
          </p:cNvPr>
          <p:cNvCxnSpPr>
            <a:cxnSpLocks/>
            <a:stCxn id="48" idx="3"/>
            <a:endCxn id="50" idx="1"/>
          </p:cNvCxnSpPr>
          <p:nvPr/>
        </p:nvCxnSpPr>
        <p:spPr>
          <a:xfrm>
            <a:off x="1809515" y="4338195"/>
            <a:ext cx="423079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6865ABA5-9D18-9849-9445-3BD3ADB66F57}"/>
              </a:ext>
            </a:extLst>
          </p:cNvPr>
          <p:cNvSpPr/>
          <p:nvPr/>
        </p:nvSpPr>
        <p:spPr>
          <a:xfrm>
            <a:off x="1766182" y="5044686"/>
            <a:ext cx="233206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0FB186B-74C9-1742-8F2E-C81B8AEC5BDB}"/>
              </a:ext>
            </a:extLst>
          </p:cNvPr>
          <p:cNvSpPr/>
          <p:nvPr/>
        </p:nvSpPr>
        <p:spPr>
          <a:xfrm>
            <a:off x="1999388" y="3370939"/>
            <a:ext cx="233206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5189C18-981D-9246-AA9A-9BF52AF12416}"/>
              </a:ext>
            </a:extLst>
          </p:cNvPr>
          <p:cNvCxnSpPr>
            <a:cxnSpLocks/>
            <a:stCxn id="50" idx="3"/>
            <a:endCxn id="49" idx="1"/>
          </p:cNvCxnSpPr>
          <p:nvPr/>
        </p:nvCxnSpPr>
        <p:spPr>
          <a:xfrm flipV="1">
            <a:off x="2465800" y="4335364"/>
            <a:ext cx="1372526" cy="2831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FE319EC6-0DD4-A341-BD16-5AE3454AF32E}"/>
              </a:ext>
            </a:extLst>
          </p:cNvPr>
          <p:cNvSpPr/>
          <p:nvPr/>
        </p:nvSpPr>
        <p:spPr>
          <a:xfrm>
            <a:off x="1576309" y="4217028"/>
            <a:ext cx="233206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1BB166D-BC9C-6648-9336-C4DFE8955188}"/>
              </a:ext>
            </a:extLst>
          </p:cNvPr>
          <p:cNvSpPr/>
          <p:nvPr/>
        </p:nvSpPr>
        <p:spPr>
          <a:xfrm>
            <a:off x="3838326" y="4214197"/>
            <a:ext cx="233206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30B9F1E-1922-6141-AB95-F5EED95714A3}"/>
              </a:ext>
            </a:extLst>
          </p:cNvPr>
          <p:cNvSpPr/>
          <p:nvPr/>
        </p:nvSpPr>
        <p:spPr>
          <a:xfrm>
            <a:off x="2232594" y="4217028"/>
            <a:ext cx="233206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187D358-B484-9C4A-B19A-3A10D8B21584}"/>
              </a:ext>
            </a:extLst>
          </p:cNvPr>
          <p:cNvSpPr/>
          <p:nvPr/>
        </p:nvSpPr>
        <p:spPr>
          <a:xfrm>
            <a:off x="4232133" y="5038897"/>
            <a:ext cx="233206" cy="251688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8677244-A82C-0E4F-B868-A84BA816220F}"/>
              </a:ext>
            </a:extLst>
          </p:cNvPr>
          <p:cNvSpPr/>
          <p:nvPr/>
        </p:nvSpPr>
        <p:spPr>
          <a:xfrm>
            <a:off x="2634916" y="3370938"/>
            <a:ext cx="233206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0E029A0-B4AB-6F4A-844D-E992F49D891B}"/>
              </a:ext>
            </a:extLst>
          </p:cNvPr>
          <p:cNvCxnSpPr>
            <a:cxnSpLocks/>
            <a:stCxn id="58" idx="3"/>
            <a:endCxn id="54" idx="1"/>
          </p:cNvCxnSpPr>
          <p:nvPr/>
        </p:nvCxnSpPr>
        <p:spPr>
          <a:xfrm flipV="1">
            <a:off x="3102375" y="5164741"/>
            <a:ext cx="1129758" cy="7632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81F3E5-1E9B-E541-A021-9FDF582BAD9F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4071532" y="4335364"/>
            <a:ext cx="1378534" cy="466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962B27A1-53CA-A24D-8559-2FEBA9192A2A}"/>
              </a:ext>
            </a:extLst>
          </p:cNvPr>
          <p:cNvSpPr/>
          <p:nvPr/>
        </p:nvSpPr>
        <p:spPr>
          <a:xfrm>
            <a:off x="2869169" y="5051206"/>
            <a:ext cx="233206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447534"/>
      </p:ext>
    </p:extLst>
  </p:cSld>
  <p:clrMapOvr>
    <a:masterClrMapping/>
  </p:clrMapOvr>
  <p:transition advTm="3856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5" animBg="1"/>
      <p:bldP spid="9" grpId="6" animBg="1"/>
      <p:bldP spid="32" grpId="4" animBg="1"/>
      <p:bldP spid="32" grpId="5" animBg="1"/>
      <p:bldP spid="30" grpId="0" animBg="1"/>
      <p:bldP spid="30" grpId="1" animBg="1"/>
      <p:bldP spid="31" grpId="0" animBg="1"/>
      <p:bldP spid="31" grpId="1" animBg="1"/>
      <p:bldP spid="44" grpId="0" animBg="1"/>
      <p:bldP spid="45" grpId="0" animBg="1"/>
      <p:bldP spid="48" grpId="0" animBg="1"/>
      <p:bldP spid="49" grpId="0" animBg="1"/>
      <p:bldP spid="50" grpId="0" animBg="1"/>
      <p:bldP spid="54" grpId="0" animBg="1"/>
      <p:bldP spid="57" grpId="0" animBg="1"/>
      <p:bldP spid="58" grpId="0" animBg="1"/>
    </p:bldLst>
  </p:timing>
  <p:extLst mod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8D13A032-1BAF-405D-AC7E-5D096BD6A6A7}"/>
              </a:ext>
            </a:extLst>
          </p:cNvPr>
          <p:cNvSpPr txBox="1">
            <a:spLocks/>
          </p:cNvSpPr>
          <p:nvPr/>
        </p:nvSpPr>
        <p:spPr bwMode="auto">
          <a:xfrm>
            <a:off x="7262361" y="612648"/>
            <a:ext cx="4943707" cy="562356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365760" tIns="182880" rIns="91440" bIns="45720" numCol="1" anchor="t" anchorCtr="0" compatLnSpc="1">
            <a:prstTxWarp prst="textNoShape">
              <a:avLst/>
            </a:prstTxWarp>
          </a:bodyPr>
          <a:lstStyle>
            <a:lvl1pPr marL="457189" indent="-457189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733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990575" indent="-380990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523962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667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2133547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743131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</a:rPr>
              <a:t>soba_init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number_of_consumers</a:t>
            </a:r>
            <a:r>
              <a:rPr lang="en-US" sz="1600" dirty="0">
                <a:latin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nblocks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++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*block = </a:t>
            </a:r>
            <a:r>
              <a:rPr lang="en-US" sz="1600" dirty="0" err="1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read_block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enqueue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(q, block);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consumer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(1) {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*block =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dequeue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(q);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</a:rPr>
              <a:t>soba_wait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compress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(block);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69E685-9558-4722-A79C-042886EDC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/>
              <a:t>Parrot’s Soft Barrier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992084-F996-8F45-8413-84620BE7D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2F2A7DCC-5A61-4A90-95D7-2749DF998DDE}"/>
              </a:ext>
            </a:extLst>
          </p:cNvPr>
          <p:cNvSpPr/>
          <p:nvPr/>
        </p:nvSpPr>
        <p:spPr>
          <a:xfrm>
            <a:off x="7416882" y="5479128"/>
            <a:ext cx="292608" cy="29002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581D017-C2FE-C343-82E8-23052BE26865}"/>
              </a:ext>
            </a:extLst>
          </p:cNvPr>
          <p:cNvGrpSpPr/>
          <p:nvPr/>
        </p:nvGrpSpPr>
        <p:grpSpPr>
          <a:xfrm>
            <a:off x="609600" y="3323932"/>
            <a:ext cx="5644898" cy="2028673"/>
            <a:chOff x="513767" y="2707919"/>
            <a:chExt cx="4831956" cy="2028673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85B28B9-6D80-F645-ADDE-5CFE98715BF4}"/>
                </a:ext>
              </a:extLst>
            </p:cNvPr>
            <p:cNvCxnSpPr>
              <a:cxnSpLocks/>
              <a:stCxn id="56" idx="3"/>
            </p:cNvCxnSpPr>
            <p:nvPr/>
          </p:nvCxnSpPr>
          <p:spPr>
            <a:xfrm flipV="1">
              <a:off x="1053265" y="4546748"/>
              <a:ext cx="4292458" cy="5178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003FED2-C8AB-A547-B95D-FBA014D300D5}"/>
                </a:ext>
              </a:extLst>
            </p:cNvPr>
            <p:cNvCxnSpPr>
              <a:cxnSpLocks/>
              <a:stCxn id="57" idx="3"/>
            </p:cNvCxnSpPr>
            <p:nvPr/>
          </p:nvCxnSpPr>
          <p:spPr>
            <a:xfrm flipV="1">
              <a:off x="1053265" y="3718723"/>
              <a:ext cx="4292458" cy="5646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56FBD02-177A-474E-9889-83CB27B16055}"/>
                </a:ext>
              </a:extLst>
            </p:cNvPr>
            <p:cNvCxnSpPr>
              <a:cxnSpLocks/>
              <a:stCxn id="55" idx="3"/>
            </p:cNvCxnSpPr>
            <p:nvPr/>
          </p:nvCxnSpPr>
          <p:spPr>
            <a:xfrm>
              <a:off x="1053263" y="2892585"/>
              <a:ext cx="4292460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FCC3AE2-119A-9B45-B6EE-24BA5BC59284}"/>
                </a:ext>
              </a:extLst>
            </p:cNvPr>
            <p:cNvSpPr txBox="1"/>
            <p:nvPr/>
          </p:nvSpPr>
          <p:spPr>
            <a:xfrm>
              <a:off x="513767" y="2707919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A5A7329-7A3B-9C46-A81B-29BB64BAA9F8}"/>
                </a:ext>
              </a:extLst>
            </p:cNvPr>
            <p:cNvSpPr txBox="1"/>
            <p:nvPr/>
          </p:nvSpPr>
          <p:spPr>
            <a:xfrm>
              <a:off x="513769" y="4367260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0EFE5DF-5813-0640-B0EB-CB7C10E05FBD}"/>
                </a:ext>
              </a:extLst>
            </p:cNvPr>
            <p:cNvSpPr txBox="1"/>
            <p:nvPr/>
          </p:nvSpPr>
          <p:spPr>
            <a:xfrm>
              <a:off x="513769" y="3539703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7932E5F-FEFC-B647-BD0E-C77B9ED8A1AA}"/>
              </a:ext>
            </a:extLst>
          </p:cNvPr>
          <p:cNvCxnSpPr>
            <a:cxnSpLocks/>
            <a:stCxn id="60" idx="3"/>
            <a:endCxn id="68" idx="1"/>
          </p:cNvCxnSpPr>
          <p:nvPr/>
        </p:nvCxnSpPr>
        <p:spPr>
          <a:xfrm>
            <a:off x="1999388" y="5165853"/>
            <a:ext cx="869781" cy="652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3E59CAC-AC47-E34E-B21E-BE9D0CAF0949}"/>
              </a:ext>
            </a:extLst>
          </p:cNvPr>
          <p:cNvCxnSpPr>
            <a:cxnSpLocks/>
            <a:stCxn id="63" idx="3"/>
            <a:endCxn id="65" idx="1"/>
          </p:cNvCxnSpPr>
          <p:nvPr/>
        </p:nvCxnSpPr>
        <p:spPr>
          <a:xfrm>
            <a:off x="1809515" y="4338195"/>
            <a:ext cx="423079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F4037612-1495-2145-9D94-C145F4DE6B63}"/>
              </a:ext>
            </a:extLst>
          </p:cNvPr>
          <p:cNvSpPr/>
          <p:nvPr/>
        </p:nvSpPr>
        <p:spPr>
          <a:xfrm>
            <a:off x="1766182" y="5044686"/>
            <a:ext cx="233206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9EB0D44-98C7-9243-AA85-7759EDC01881}"/>
              </a:ext>
            </a:extLst>
          </p:cNvPr>
          <p:cNvSpPr/>
          <p:nvPr/>
        </p:nvSpPr>
        <p:spPr>
          <a:xfrm>
            <a:off x="1999388" y="3370939"/>
            <a:ext cx="233206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6D0720F6-204B-B04B-BE60-1EFD8CF8C369}"/>
              </a:ext>
            </a:extLst>
          </p:cNvPr>
          <p:cNvCxnSpPr>
            <a:cxnSpLocks/>
            <a:stCxn id="65" idx="3"/>
            <a:endCxn id="64" idx="1"/>
          </p:cNvCxnSpPr>
          <p:nvPr/>
        </p:nvCxnSpPr>
        <p:spPr>
          <a:xfrm flipV="1">
            <a:off x="2465800" y="4335364"/>
            <a:ext cx="1372526" cy="2831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C60A6526-14A3-F14E-A7E9-DC01B4D98D78}"/>
              </a:ext>
            </a:extLst>
          </p:cNvPr>
          <p:cNvSpPr/>
          <p:nvPr/>
        </p:nvSpPr>
        <p:spPr>
          <a:xfrm>
            <a:off x="1576309" y="4217028"/>
            <a:ext cx="233206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5E2F3CA-F379-FE48-AE0F-714E52AB601D}"/>
              </a:ext>
            </a:extLst>
          </p:cNvPr>
          <p:cNvSpPr/>
          <p:nvPr/>
        </p:nvSpPr>
        <p:spPr>
          <a:xfrm>
            <a:off x="3838326" y="4214197"/>
            <a:ext cx="233206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6C38635-9B19-714E-A66F-B740EA05C416}"/>
              </a:ext>
            </a:extLst>
          </p:cNvPr>
          <p:cNvSpPr/>
          <p:nvPr/>
        </p:nvSpPr>
        <p:spPr>
          <a:xfrm>
            <a:off x="2232594" y="4217028"/>
            <a:ext cx="233206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1A2A182-E7C7-7C44-B1C4-D781FD28E016}"/>
              </a:ext>
            </a:extLst>
          </p:cNvPr>
          <p:cNvSpPr/>
          <p:nvPr/>
        </p:nvSpPr>
        <p:spPr>
          <a:xfrm>
            <a:off x="4232133" y="5038897"/>
            <a:ext cx="233206" cy="251688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17E5280-D1CB-4E4D-A6A2-26D7AE51BCD1}"/>
              </a:ext>
            </a:extLst>
          </p:cNvPr>
          <p:cNvSpPr/>
          <p:nvPr/>
        </p:nvSpPr>
        <p:spPr>
          <a:xfrm>
            <a:off x="2634916" y="3370938"/>
            <a:ext cx="233206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BB0D9EA-BB8F-DA46-A504-052E4ACB3749}"/>
              </a:ext>
            </a:extLst>
          </p:cNvPr>
          <p:cNvSpPr/>
          <p:nvPr/>
        </p:nvSpPr>
        <p:spPr>
          <a:xfrm>
            <a:off x="2869169" y="5051206"/>
            <a:ext cx="233206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D33630F-7AA3-E540-8EF9-DE44A69E22B4}"/>
              </a:ext>
            </a:extLst>
          </p:cNvPr>
          <p:cNvCxnSpPr>
            <a:cxnSpLocks/>
            <a:stCxn id="68" idx="3"/>
            <a:endCxn id="66" idx="1"/>
          </p:cNvCxnSpPr>
          <p:nvPr/>
        </p:nvCxnSpPr>
        <p:spPr>
          <a:xfrm flipV="1">
            <a:off x="3102375" y="5164741"/>
            <a:ext cx="1129758" cy="7632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0F86961-8450-ED4F-830D-23DC10D8C693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071532" y="4335364"/>
            <a:ext cx="1378534" cy="466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A217FD3-FE52-4C61-99E2-219EE39A45A7}"/>
              </a:ext>
            </a:extLst>
          </p:cNvPr>
          <p:cNvSpPr/>
          <p:nvPr/>
        </p:nvSpPr>
        <p:spPr>
          <a:xfrm>
            <a:off x="74962" y="1860868"/>
            <a:ext cx="6899026" cy="4589696"/>
          </a:xfrm>
          <a:prstGeom prst="rect">
            <a:avLst/>
          </a:prstGeom>
          <a:solidFill>
            <a:srgbClr val="FFFFFF">
              <a:alpha val="63922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31425894"/>
      </p:ext>
    </p:extLst>
  </p:cSld>
  <p:clrMapOvr>
    <a:masterClrMapping/>
  </p:clrMapOvr>
  <p:transition advTm="1752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  <p:extLst mod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992084-F996-8F45-8413-84620BE7D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C8114A23-F99D-4671-80E8-6DF113C4818A}"/>
              </a:ext>
            </a:extLst>
          </p:cNvPr>
          <p:cNvSpPr txBox="1">
            <a:spLocks/>
          </p:cNvSpPr>
          <p:nvPr/>
        </p:nvSpPr>
        <p:spPr bwMode="auto">
          <a:xfrm>
            <a:off x="609600" y="900113"/>
            <a:ext cx="10972800" cy="941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609585" rtl="0" eaLnBrk="1" fontAlgn="base" hangingPunct="1">
              <a:spcBef>
                <a:spcPct val="0"/>
              </a:spcBef>
              <a:spcAft>
                <a:spcPct val="0"/>
              </a:spcAft>
              <a:defRPr sz="4267" b="1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4267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4267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4267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4267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609585"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4267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1219170"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4267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828754"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4267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2438339"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4267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4000" dirty="0"/>
              <a:t>Parrot’s Soft Barrier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E55185F-4F5B-4D3C-B084-F31833A48204}"/>
              </a:ext>
            </a:extLst>
          </p:cNvPr>
          <p:cNvSpPr txBox="1">
            <a:spLocks/>
          </p:cNvSpPr>
          <p:nvPr/>
        </p:nvSpPr>
        <p:spPr bwMode="auto">
          <a:xfrm>
            <a:off x="7262361" y="612648"/>
            <a:ext cx="4943707" cy="562356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365760" tIns="182880" rIns="91440" bIns="45720" numCol="1" anchor="t" anchorCtr="0" compatLnSpc="1">
            <a:prstTxWarp prst="textNoShape">
              <a:avLst/>
            </a:prstTxWarp>
          </a:bodyPr>
          <a:lstStyle>
            <a:lvl1pPr marL="457189" indent="-457189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733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990575" indent="-380990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523962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667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2133547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743131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</a:rPr>
              <a:t>soba_init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number_of_consumers</a:t>
            </a:r>
            <a:r>
              <a:rPr lang="en-US" sz="1600" dirty="0">
                <a:latin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nblocks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++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*block = </a:t>
            </a:r>
            <a:r>
              <a:rPr lang="en-US" sz="1600" dirty="0" err="1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read_block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enqueue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(q, block);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consumer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(1) {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*block =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dequeue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(q);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</a:rPr>
              <a:t>soba_wait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compress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(block);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9CABC0D-F4AF-514F-8AE3-9FBE4FDDC337}"/>
              </a:ext>
            </a:extLst>
          </p:cNvPr>
          <p:cNvGrpSpPr/>
          <p:nvPr/>
        </p:nvGrpSpPr>
        <p:grpSpPr>
          <a:xfrm>
            <a:off x="609600" y="3323932"/>
            <a:ext cx="5644898" cy="2028673"/>
            <a:chOff x="513767" y="2707919"/>
            <a:chExt cx="4831956" cy="2028673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4F421B34-9C6E-D645-B9A0-707E69955D57}"/>
                </a:ext>
              </a:extLst>
            </p:cNvPr>
            <p:cNvCxnSpPr>
              <a:cxnSpLocks/>
              <a:stCxn id="62" idx="3"/>
            </p:cNvCxnSpPr>
            <p:nvPr/>
          </p:nvCxnSpPr>
          <p:spPr>
            <a:xfrm flipV="1">
              <a:off x="1053265" y="4546748"/>
              <a:ext cx="4292458" cy="5178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C4C0799-C7A4-394D-8744-A52C650D4C3C}"/>
                </a:ext>
              </a:extLst>
            </p:cNvPr>
            <p:cNvCxnSpPr>
              <a:cxnSpLocks/>
              <a:stCxn id="63" idx="3"/>
            </p:cNvCxnSpPr>
            <p:nvPr/>
          </p:nvCxnSpPr>
          <p:spPr>
            <a:xfrm flipV="1">
              <a:off x="1053265" y="3718723"/>
              <a:ext cx="4292458" cy="5646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36C6E413-A5B1-F241-B81D-D9C2E89230C4}"/>
                </a:ext>
              </a:extLst>
            </p:cNvPr>
            <p:cNvCxnSpPr>
              <a:cxnSpLocks/>
              <a:stCxn id="61" idx="3"/>
            </p:cNvCxnSpPr>
            <p:nvPr/>
          </p:nvCxnSpPr>
          <p:spPr>
            <a:xfrm>
              <a:off x="1053263" y="2892585"/>
              <a:ext cx="4292460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80FAD26-6868-E042-B1E5-EE2C4D0D1591}"/>
                </a:ext>
              </a:extLst>
            </p:cNvPr>
            <p:cNvSpPr txBox="1"/>
            <p:nvPr/>
          </p:nvSpPr>
          <p:spPr>
            <a:xfrm>
              <a:off x="513767" y="2707919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4C23293D-1474-CA4B-9945-3AF92D5170A5}"/>
                </a:ext>
              </a:extLst>
            </p:cNvPr>
            <p:cNvSpPr txBox="1"/>
            <p:nvPr/>
          </p:nvSpPr>
          <p:spPr>
            <a:xfrm>
              <a:off x="513769" y="4367260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35C1719-423F-454F-9D34-1389FA47D68A}"/>
                </a:ext>
              </a:extLst>
            </p:cNvPr>
            <p:cNvSpPr txBox="1"/>
            <p:nvPr/>
          </p:nvSpPr>
          <p:spPr>
            <a:xfrm>
              <a:off x="513769" y="3539703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C7320C1-6F72-304F-A5AA-8B045F15B86C}"/>
              </a:ext>
            </a:extLst>
          </p:cNvPr>
          <p:cNvCxnSpPr>
            <a:cxnSpLocks/>
            <a:stCxn id="66" idx="3"/>
            <a:endCxn id="74" idx="1"/>
          </p:cNvCxnSpPr>
          <p:nvPr/>
        </p:nvCxnSpPr>
        <p:spPr>
          <a:xfrm>
            <a:off x="1999383" y="5170931"/>
            <a:ext cx="869781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7636935F-5A81-EE44-9D68-426DF4624F18}"/>
              </a:ext>
            </a:extLst>
          </p:cNvPr>
          <p:cNvCxnSpPr>
            <a:cxnSpLocks/>
            <a:stCxn id="69" idx="3"/>
            <a:endCxn id="71" idx="1"/>
          </p:cNvCxnSpPr>
          <p:nvPr/>
        </p:nvCxnSpPr>
        <p:spPr>
          <a:xfrm>
            <a:off x="1810913" y="4338828"/>
            <a:ext cx="417701" cy="576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4052F2FE-7DA9-8447-AA0F-FEB55017C84E}"/>
              </a:ext>
            </a:extLst>
          </p:cNvPr>
          <p:cNvSpPr/>
          <p:nvPr/>
        </p:nvSpPr>
        <p:spPr>
          <a:xfrm>
            <a:off x="1766177" y="5047487"/>
            <a:ext cx="233206" cy="246888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526FFD7-355E-9946-9C72-8EE9E5B25A0D}"/>
              </a:ext>
            </a:extLst>
          </p:cNvPr>
          <p:cNvCxnSpPr>
            <a:cxnSpLocks/>
            <a:stCxn id="80" idx="3"/>
          </p:cNvCxnSpPr>
          <p:nvPr/>
        </p:nvCxnSpPr>
        <p:spPr>
          <a:xfrm>
            <a:off x="4237781" y="4338828"/>
            <a:ext cx="1365222" cy="0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B6B7D694-31C1-0645-A465-84DF259ECA71}"/>
              </a:ext>
            </a:extLst>
          </p:cNvPr>
          <p:cNvSpPr/>
          <p:nvPr/>
        </p:nvSpPr>
        <p:spPr>
          <a:xfrm>
            <a:off x="1577707" y="4215384"/>
            <a:ext cx="233206" cy="246888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A6526A8-3C02-A944-ABED-3B4EB4FA66B8}"/>
              </a:ext>
            </a:extLst>
          </p:cNvPr>
          <p:cNvSpPr/>
          <p:nvPr/>
        </p:nvSpPr>
        <p:spPr>
          <a:xfrm>
            <a:off x="2228614" y="4215960"/>
            <a:ext cx="233206" cy="246888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30B72C3-5A21-D642-9E00-1FC835AF3087}"/>
              </a:ext>
            </a:extLst>
          </p:cNvPr>
          <p:cNvSpPr/>
          <p:nvPr/>
        </p:nvSpPr>
        <p:spPr>
          <a:xfrm>
            <a:off x="3487762" y="5047488"/>
            <a:ext cx="233206" cy="246888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30B0EF0-6776-6349-9915-0E28E88209AB}"/>
              </a:ext>
            </a:extLst>
          </p:cNvPr>
          <p:cNvCxnSpPr>
            <a:cxnSpLocks/>
            <a:stCxn id="74" idx="3"/>
            <a:endCxn id="72" idx="1"/>
          </p:cNvCxnSpPr>
          <p:nvPr/>
        </p:nvCxnSpPr>
        <p:spPr>
          <a:xfrm>
            <a:off x="3102370" y="5170931"/>
            <a:ext cx="385392" cy="1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36D32A4F-EEFF-6241-ADD9-D15B323A1779}"/>
              </a:ext>
            </a:extLst>
          </p:cNvPr>
          <p:cNvSpPr/>
          <p:nvPr/>
        </p:nvSpPr>
        <p:spPr>
          <a:xfrm>
            <a:off x="2862476" y="4215384"/>
            <a:ext cx="233206" cy="246888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/>
              <a:t>Sb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C428B83-8EC6-2D4B-8E41-56B4D3F39563}"/>
              </a:ext>
            </a:extLst>
          </p:cNvPr>
          <p:cNvSpPr/>
          <p:nvPr/>
        </p:nvSpPr>
        <p:spPr>
          <a:xfrm>
            <a:off x="3240457" y="3370937"/>
            <a:ext cx="233206" cy="246888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D6A3E593-6F48-2046-B104-BA3E5A821BD9}"/>
              </a:ext>
            </a:extLst>
          </p:cNvPr>
          <p:cNvSpPr/>
          <p:nvPr/>
        </p:nvSpPr>
        <p:spPr>
          <a:xfrm>
            <a:off x="3746608" y="5047488"/>
            <a:ext cx="233206" cy="246888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/>
              <a:t>Sb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D56900DD-F224-F84F-827D-E8B2E9D5B5C0}"/>
              </a:ext>
            </a:extLst>
          </p:cNvPr>
          <p:cNvSpPr/>
          <p:nvPr/>
        </p:nvSpPr>
        <p:spPr>
          <a:xfrm>
            <a:off x="4004575" y="4215384"/>
            <a:ext cx="233206" cy="246888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/>
              <a:t>Sb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99D5D154-1667-B642-99FB-92E952915B1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3979814" y="5170932"/>
            <a:ext cx="1381096" cy="1939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901B5B55-18CB-DB4C-B94B-7208BE9C1E48}"/>
              </a:ext>
            </a:extLst>
          </p:cNvPr>
          <p:cNvSpPr/>
          <p:nvPr/>
        </p:nvSpPr>
        <p:spPr>
          <a:xfrm>
            <a:off x="1999388" y="3370938"/>
            <a:ext cx="233206" cy="246888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A9C16E14-E466-0447-ACB7-C2F9F582C0FE}"/>
              </a:ext>
            </a:extLst>
          </p:cNvPr>
          <p:cNvSpPr/>
          <p:nvPr/>
        </p:nvSpPr>
        <p:spPr>
          <a:xfrm>
            <a:off x="2634916" y="3370937"/>
            <a:ext cx="233206" cy="246888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7D58B76-E9DF-4B4C-93F9-43D2A7B78CAB}"/>
              </a:ext>
            </a:extLst>
          </p:cNvPr>
          <p:cNvSpPr/>
          <p:nvPr/>
        </p:nvSpPr>
        <p:spPr>
          <a:xfrm>
            <a:off x="2869164" y="5047487"/>
            <a:ext cx="233206" cy="24688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297FA03-CE2D-8E45-9468-E464B1E867DF}"/>
              </a:ext>
            </a:extLst>
          </p:cNvPr>
          <p:cNvSpPr txBox="1"/>
          <p:nvPr/>
        </p:nvSpPr>
        <p:spPr>
          <a:xfrm>
            <a:off x="304788" y="3257518"/>
            <a:ext cx="6453642" cy="2154436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82880" tIns="182880" rIns="182880" bIns="182880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Problems with Soft Barriers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Extra manual effort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Can sometimes be difficult to 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Need to be maintained</a:t>
            </a:r>
          </a:p>
        </p:txBody>
      </p:sp>
      <p:sp>
        <p:nvSpPr>
          <p:cNvPr id="31" name="Arrow: Right 53">
            <a:extLst>
              <a:ext uri="{FF2B5EF4-FFF2-40B4-BE49-F238E27FC236}">
                <a16:creationId xmlns:a16="http://schemas.microsoft.com/office/drawing/2014/main" id="{9CD10118-CDA3-1642-AF3D-9DD9DD0D39DA}"/>
              </a:ext>
            </a:extLst>
          </p:cNvPr>
          <p:cNvSpPr/>
          <p:nvPr/>
        </p:nvSpPr>
        <p:spPr>
          <a:xfrm>
            <a:off x="7416882" y="5479128"/>
            <a:ext cx="292608" cy="29002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40486980"/>
      </p:ext>
    </p:extLst>
  </p:cSld>
  <p:clrMapOvr>
    <a:masterClrMapping/>
  </p:clrMapOvr>
  <p:transition advTm="2257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  <p:extLst mod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59F43-9DC5-334D-A101-84B2E4532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QiThread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E4AB0-02C0-7543-AF65-B3B9D0E25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BoostBlocked</a:t>
            </a:r>
            <a:endParaRPr lang="en-US" dirty="0"/>
          </a:p>
          <a:p>
            <a:r>
              <a:rPr lang="en-US" dirty="0" err="1"/>
              <a:t>CreateAll</a:t>
            </a:r>
            <a:endParaRPr lang="en-US" dirty="0"/>
          </a:p>
          <a:p>
            <a:r>
              <a:rPr lang="en-US" dirty="0" err="1"/>
              <a:t>CSWhole</a:t>
            </a:r>
            <a:endParaRPr lang="en-US" dirty="0"/>
          </a:p>
          <a:p>
            <a:r>
              <a:rPr lang="en-US" dirty="0" err="1"/>
              <a:t>WakeAMAP</a:t>
            </a:r>
            <a:r>
              <a:rPr lang="en-US" dirty="0"/>
              <a:t> </a:t>
            </a:r>
          </a:p>
          <a:p>
            <a:r>
              <a:rPr lang="en-US" dirty="0" err="1"/>
              <a:t>BranchedWake</a:t>
            </a:r>
            <a:endParaRPr lang="en-US" dirty="0"/>
          </a:p>
          <a:p>
            <a:r>
              <a:rPr lang="en-US" sz="2800" dirty="0"/>
              <a:t>Our insight: By leveraging synchronization semantics, we can not only remove the need of manual annotations, but also achieve good performance and schedule stability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223E4B-19A3-AC49-87DC-7FB52858C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12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156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19"/>
    </mc:Choice>
    <mc:Fallback xmlns="">
      <p:transition spd="slow" advTm="23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B3999C34-E70D-4C14-A4A2-633B055E423D}"/>
              </a:ext>
            </a:extLst>
          </p:cNvPr>
          <p:cNvGrpSpPr/>
          <p:nvPr/>
        </p:nvGrpSpPr>
        <p:grpSpPr>
          <a:xfrm>
            <a:off x="512064" y="3419727"/>
            <a:ext cx="4831954" cy="2028673"/>
            <a:chOff x="513769" y="2707919"/>
            <a:chExt cx="4831954" cy="2028673"/>
          </a:xfrm>
        </p:grpSpPr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34843A3-2200-4B6E-8C2A-FEDA62435CD6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1053769" y="4551926"/>
              <a:ext cx="42919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B48598B-94CF-46A2-B0A1-D221743B3012}"/>
                </a:ext>
              </a:extLst>
            </p:cNvPr>
            <p:cNvCxnSpPr>
              <a:cxnSpLocks/>
              <a:stCxn id="34" idx="3"/>
            </p:cNvCxnSpPr>
            <p:nvPr/>
          </p:nvCxnSpPr>
          <p:spPr>
            <a:xfrm>
              <a:off x="1053769" y="3724369"/>
              <a:ext cx="42919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236EE5C-5F3E-4816-A423-EBB812C2F04C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>
              <a:off x="1053769" y="2927309"/>
              <a:ext cx="42919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EF4406C-7F7C-41B8-8D17-D5E3E9341A34}"/>
                </a:ext>
              </a:extLst>
            </p:cNvPr>
            <p:cNvSpPr txBox="1"/>
            <p:nvPr/>
          </p:nvSpPr>
          <p:spPr>
            <a:xfrm>
              <a:off x="513769" y="2707919"/>
              <a:ext cx="540000" cy="43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T1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735DD7-4BBC-4E84-BBA7-3010953EA791}"/>
                </a:ext>
              </a:extLst>
            </p:cNvPr>
            <p:cNvSpPr txBox="1"/>
            <p:nvPr/>
          </p:nvSpPr>
          <p:spPr>
            <a:xfrm>
              <a:off x="513769" y="4367260"/>
              <a:ext cx="54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T3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90EDCB8-5D25-4576-AEAC-9F1EAA3AF4D1}"/>
                </a:ext>
              </a:extLst>
            </p:cNvPr>
            <p:cNvSpPr txBox="1"/>
            <p:nvPr/>
          </p:nvSpPr>
          <p:spPr>
            <a:xfrm>
              <a:off x="513769" y="3539703"/>
              <a:ext cx="54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T2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0E833D6-F359-4D67-A39A-BD046A089E8B}"/>
              </a:ext>
            </a:extLst>
          </p:cNvPr>
          <p:cNvGrpSpPr/>
          <p:nvPr/>
        </p:nvGrpSpPr>
        <p:grpSpPr>
          <a:xfrm>
            <a:off x="6781355" y="3429000"/>
            <a:ext cx="4878577" cy="2024396"/>
            <a:chOff x="6792692" y="2696215"/>
            <a:chExt cx="4878577" cy="2024396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432D8A2C-62D3-4A79-AEFE-448C5708BDA7}"/>
                </a:ext>
              </a:extLst>
            </p:cNvPr>
            <p:cNvCxnSpPr>
              <a:cxnSpLocks/>
              <a:stCxn id="109" idx="3"/>
            </p:cNvCxnSpPr>
            <p:nvPr/>
          </p:nvCxnSpPr>
          <p:spPr>
            <a:xfrm flipV="1">
              <a:off x="7367978" y="4534159"/>
              <a:ext cx="4303291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7B9BF5B-E63C-4352-A2E4-F3D02C877CE5}"/>
                </a:ext>
              </a:extLst>
            </p:cNvPr>
            <p:cNvCxnSpPr>
              <a:cxnSpLocks/>
              <a:stCxn id="118" idx="3"/>
            </p:cNvCxnSpPr>
            <p:nvPr/>
          </p:nvCxnSpPr>
          <p:spPr>
            <a:xfrm>
              <a:off x="7367978" y="3703841"/>
              <a:ext cx="4303291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1F091FB-CDAA-4B49-8D5E-28891D8F8A61}"/>
                </a:ext>
              </a:extLst>
            </p:cNvPr>
            <p:cNvCxnSpPr>
              <a:cxnSpLocks/>
              <a:stCxn id="107" idx="3"/>
            </p:cNvCxnSpPr>
            <p:nvPr/>
          </p:nvCxnSpPr>
          <p:spPr>
            <a:xfrm>
              <a:off x="7369278" y="2915605"/>
              <a:ext cx="42906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9325DFCB-557E-4122-8247-6B65B50AEB3A}"/>
                </a:ext>
              </a:extLst>
            </p:cNvPr>
            <p:cNvSpPr txBox="1"/>
            <p:nvPr/>
          </p:nvSpPr>
          <p:spPr>
            <a:xfrm>
              <a:off x="6793992" y="2696215"/>
              <a:ext cx="575286" cy="43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T1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E334C36C-79F0-4ACA-AB1F-29CC92C71E08}"/>
                </a:ext>
              </a:extLst>
            </p:cNvPr>
            <p:cNvSpPr txBox="1"/>
            <p:nvPr/>
          </p:nvSpPr>
          <p:spPr>
            <a:xfrm>
              <a:off x="6792692" y="4351279"/>
              <a:ext cx="575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T3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03F54C36-B787-42F8-B461-F7BAAC6606B0}"/>
                </a:ext>
              </a:extLst>
            </p:cNvPr>
            <p:cNvSpPr txBox="1"/>
            <p:nvPr/>
          </p:nvSpPr>
          <p:spPr>
            <a:xfrm>
              <a:off x="6792692" y="3519175"/>
              <a:ext cx="575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4859A5-8CC1-4D83-B45F-A109EFCE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BoostBlocked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D3382-3A38-4C1A-A6E5-B51E347FE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729695F-855E-4133-BAD6-E7C1BE515B8A}"/>
              </a:ext>
            </a:extLst>
          </p:cNvPr>
          <p:cNvSpPr txBox="1"/>
          <p:nvPr/>
        </p:nvSpPr>
        <p:spPr>
          <a:xfrm>
            <a:off x="1512980" y="5957887"/>
            <a:ext cx="2816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Round-robin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76E4359-0CBD-4BD4-BC74-E3C62131E45C}"/>
              </a:ext>
            </a:extLst>
          </p:cNvPr>
          <p:cNvCxnSpPr>
            <a:cxnSpLocks/>
            <a:stCxn id="17" idx="3"/>
            <a:endCxn id="98" idx="1"/>
          </p:cNvCxnSpPr>
          <p:nvPr/>
        </p:nvCxnSpPr>
        <p:spPr>
          <a:xfrm>
            <a:off x="2341925" y="5266894"/>
            <a:ext cx="1804192" cy="87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401B31E2-2CB8-4AAB-9D23-180A7462E329}"/>
              </a:ext>
            </a:extLst>
          </p:cNvPr>
          <p:cNvSpPr/>
          <p:nvPr/>
        </p:nvSpPr>
        <p:spPr>
          <a:xfrm>
            <a:off x="2686541" y="4316115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186AEBB1-EC4B-4549-9363-5F31B8F64387}"/>
              </a:ext>
            </a:extLst>
          </p:cNvPr>
          <p:cNvSpPr/>
          <p:nvPr/>
        </p:nvSpPr>
        <p:spPr>
          <a:xfrm>
            <a:off x="4146117" y="5146597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371D242-8E6B-4186-A4D2-F6B683C16E6A}"/>
              </a:ext>
            </a:extLst>
          </p:cNvPr>
          <p:cNvSpPr txBox="1"/>
          <p:nvPr/>
        </p:nvSpPr>
        <p:spPr>
          <a:xfrm>
            <a:off x="7747268" y="5961888"/>
            <a:ext cx="2816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BoostBlocked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Applied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2DFFC98D-AB0B-4F8F-B6FA-774B17C24902}"/>
              </a:ext>
            </a:extLst>
          </p:cNvPr>
          <p:cNvSpPr/>
          <p:nvPr/>
        </p:nvSpPr>
        <p:spPr>
          <a:xfrm>
            <a:off x="8881728" y="3527223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B99A5A60-5601-45CE-B0D7-48B67CF40952}"/>
              </a:ext>
            </a:extLst>
          </p:cNvPr>
          <p:cNvCxnSpPr>
            <a:cxnSpLocks/>
            <a:stCxn id="112" idx="3"/>
            <a:endCxn id="133" idx="1"/>
          </p:cNvCxnSpPr>
          <p:nvPr/>
        </p:nvCxnSpPr>
        <p:spPr>
          <a:xfrm>
            <a:off x="8730786" y="5269239"/>
            <a:ext cx="677487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1" name="Rectangle 120">
            <a:extLst>
              <a:ext uri="{FF2B5EF4-FFF2-40B4-BE49-F238E27FC236}">
                <a16:creationId xmlns:a16="http://schemas.microsoft.com/office/drawing/2014/main" id="{C4496633-9A91-45B2-A635-EE3E99B4628F}"/>
              </a:ext>
            </a:extLst>
          </p:cNvPr>
          <p:cNvSpPr/>
          <p:nvPr/>
        </p:nvSpPr>
        <p:spPr>
          <a:xfrm>
            <a:off x="9155888" y="4315968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02A0F1A0-7F3E-4577-B3D3-43282997CC04}"/>
              </a:ext>
            </a:extLst>
          </p:cNvPr>
          <p:cNvSpPr/>
          <p:nvPr/>
        </p:nvSpPr>
        <p:spPr>
          <a:xfrm>
            <a:off x="10477473" y="3537778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F7C05A90-F63C-4FE8-953E-D0676AA2B307}"/>
              </a:ext>
            </a:extLst>
          </p:cNvPr>
          <p:cNvSpPr/>
          <p:nvPr/>
        </p:nvSpPr>
        <p:spPr>
          <a:xfrm>
            <a:off x="9408273" y="5148072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5F804A-027C-4AB3-A493-C2FC336CBC88}"/>
              </a:ext>
            </a:extLst>
          </p:cNvPr>
          <p:cNvSpPr txBox="1"/>
          <p:nvPr/>
        </p:nvSpPr>
        <p:spPr>
          <a:xfrm>
            <a:off x="627184" y="1590295"/>
            <a:ext cx="6459415" cy="461665"/>
          </a:xfrm>
          <a:prstGeom prst="rect">
            <a:avLst/>
          </a:prstGeom>
          <a:noFill/>
        </p:spPr>
        <p:txBody>
          <a:bodyPr wrap="square" lIns="91440" rtlCol="0">
            <a:spAutoFit/>
          </a:bodyPr>
          <a:lstStyle/>
          <a:p>
            <a:r>
              <a:rPr lang="en-US" sz="2400" dirty="0"/>
              <a:t>Prioritize threads woken up from the blocked state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EB2D0F-3B79-4381-98FF-68A3951C826A}"/>
              </a:ext>
            </a:extLst>
          </p:cNvPr>
          <p:cNvSpPr/>
          <p:nvPr/>
        </p:nvSpPr>
        <p:spPr>
          <a:xfrm>
            <a:off x="2142304" y="5145727"/>
            <a:ext cx="199621" cy="2423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23552808-2094-445A-9DA4-392A07CEAB9B}"/>
              </a:ext>
            </a:extLst>
          </p:cNvPr>
          <p:cNvSpPr/>
          <p:nvPr/>
        </p:nvSpPr>
        <p:spPr>
          <a:xfrm>
            <a:off x="8518121" y="5148072"/>
            <a:ext cx="212665" cy="2423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42" name="Lightning Bolt 41">
            <a:extLst>
              <a:ext uri="{FF2B5EF4-FFF2-40B4-BE49-F238E27FC236}">
                <a16:creationId xmlns:a16="http://schemas.microsoft.com/office/drawing/2014/main" id="{C7D5BDD0-579B-4916-9D1C-DF66CB5DB251}"/>
              </a:ext>
            </a:extLst>
          </p:cNvPr>
          <p:cNvSpPr/>
          <p:nvPr/>
        </p:nvSpPr>
        <p:spPr>
          <a:xfrm rot="3307796">
            <a:off x="2346980" y="4531559"/>
            <a:ext cx="235757" cy="553230"/>
          </a:xfrm>
          <a:prstGeom prst="lightningBol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12853E7-927D-4FD1-A33E-5650E986EA60}"/>
              </a:ext>
            </a:extLst>
          </p:cNvPr>
          <p:cNvGrpSpPr/>
          <p:nvPr/>
        </p:nvGrpSpPr>
        <p:grpSpPr>
          <a:xfrm>
            <a:off x="2152626" y="2589440"/>
            <a:ext cx="1711138" cy="436182"/>
            <a:chOff x="2170516" y="2055372"/>
            <a:chExt cx="1711138" cy="436182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06AAA4C-6835-4471-9799-1C85606A6821}"/>
                </a:ext>
              </a:extLst>
            </p:cNvPr>
            <p:cNvSpPr/>
            <p:nvPr/>
          </p:nvSpPr>
          <p:spPr>
            <a:xfrm>
              <a:off x="2170516" y="2055372"/>
              <a:ext cx="1711138" cy="43618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751C6C9-A5DC-4BB5-8FEB-14BAA4C86326}"/>
                </a:ext>
              </a:extLst>
            </p:cNvPr>
            <p:cNvSpPr/>
            <p:nvPr/>
          </p:nvSpPr>
          <p:spPr>
            <a:xfrm>
              <a:off x="2781744" y="2107276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33E23608-1801-41F0-A397-C56697478158}"/>
                </a:ext>
              </a:extLst>
            </p:cNvPr>
            <p:cNvSpPr/>
            <p:nvPr/>
          </p:nvSpPr>
          <p:spPr>
            <a:xfrm>
              <a:off x="2231329" y="2107276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T2</a:t>
              </a: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A840ECE5-0DA8-43BA-881E-2CB8DD2E6FC0}"/>
              </a:ext>
            </a:extLst>
          </p:cNvPr>
          <p:cNvSpPr/>
          <p:nvPr/>
        </p:nvSpPr>
        <p:spPr>
          <a:xfrm>
            <a:off x="3322433" y="2641344"/>
            <a:ext cx="483358" cy="3344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CBBD48E-F2E1-4291-AF67-F49CB2D250F9}"/>
              </a:ext>
            </a:extLst>
          </p:cNvPr>
          <p:cNvGrpSpPr/>
          <p:nvPr/>
        </p:nvGrpSpPr>
        <p:grpSpPr>
          <a:xfrm>
            <a:off x="2152626" y="2589939"/>
            <a:ext cx="1711138" cy="436182"/>
            <a:chOff x="2170516" y="2542232"/>
            <a:chExt cx="1711138" cy="4361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8CFE6BC-0958-4877-AA7D-A4347B9C97E0}"/>
                </a:ext>
              </a:extLst>
            </p:cNvPr>
            <p:cNvSpPr/>
            <p:nvPr/>
          </p:nvSpPr>
          <p:spPr>
            <a:xfrm>
              <a:off x="2170516" y="2542232"/>
              <a:ext cx="1711138" cy="43618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C7220E2-CEE4-4635-AE86-6280A1202CE1}"/>
                </a:ext>
              </a:extLst>
            </p:cNvPr>
            <p:cNvSpPr/>
            <p:nvPr/>
          </p:nvSpPr>
          <p:spPr>
            <a:xfrm>
              <a:off x="2230738" y="2593277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T1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29EF0E6-6872-410D-AFA8-E8C5455AD3E1}"/>
                </a:ext>
              </a:extLst>
            </p:cNvPr>
            <p:cNvSpPr/>
            <p:nvPr/>
          </p:nvSpPr>
          <p:spPr>
            <a:xfrm>
              <a:off x="2781744" y="2593277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T3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3AB89F5-5573-46D0-90DD-C4AC40200DFF}"/>
                </a:ext>
              </a:extLst>
            </p:cNvPr>
            <p:cNvSpPr/>
            <p:nvPr/>
          </p:nvSpPr>
          <p:spPr>
            <a:xfrm>
              <a:off x="3337162" y="2593277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F348773-D512-4AD7-A2C6-7AA976CED17C}"/>
              </a:ext>
            </a:extLst>
          </p:cNvPr>
          <p:cNvGrpSpPr/>
          <p:nvPr/>
        </p:nvGrpSpPr>
        <p:grpSpPr>
          <a:xfrm>
            <a:off x="2148840" y="2587752"/>
            <a:ext cx="1711138" cy="436182"/>
            <a:chOff x="2170516" y="2542232"/>
            <a:chExt cx="1711138" cy="436182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D38A16D-4677-4FE4-A0A9-4CB1E5745450}"/>
                </a:ext>
              </a:extLst>
            </p:cNvPr>
            <p:cNvSpPr/>
            <p:nvPr/>
          </p:nvSpPr>
          <p:spPr>
            <a:xfrm>
              <a:off x="2170516" y="2542232"/>
              <a:ext cx="1711138" cy="43618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8AF9328-4A1F-4156-B4BD-0A1293B68CFF}"/>
                </a:ext>
              </a:extLst>
            </p:cNvPr>
            <p:cNvSpPr/>
            <p:nvPr/>
          </p:nvSpPr>
          <p:spPr>
            <a:xfrm>
              <a:off x="2230738" y="2593277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T3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504AD18-236A-4048-AB64-33FDBCB14FFD}"/>
                </a:ext>
              </a:extLst>
            </p:cNvPr>
            <p:cNvSpPr/>
            <p:nvPr/>
          </p:nvSpPr>
          <p:spPr>
            <a:xfrm>
              <a:off x="2781744" y="2593277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T1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7CF1B6C-2151-45EF-BB58-67001F2D7628}"/>
                </a:ext>
              </a:extLst>
            </p:cNvPr>
            <p:cNvSpPr/>
            <p:nvPr/>
          </p:nvSpPr>
          <p:spPr>
            <a:xfrm>
              <a:off x="3337162" y="2593277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T2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95A498D-5CA0-4FEC-B273-6F3EC3F99C25}"/>
              </a:ext>
            </a:extLst>
          </p:cNvPr>
          <p:cNvCxnSpPr>
            <a:cxnSpLocks/>
            <a:stCxn id="15" idx="3"/>
            <a:endCxn id="72" idx="1"/>
          </p:cNvCxnSpPr>
          <p:nvPr/>
        </p:nvCxnSpPr>
        <p:spPr>
          <a:xfrm>
            <a:off x="2649032" y="3636736"/>
            <a:ext cx="1298248" cy="103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A021190-0673-40F6-9F05-89C78E7B592D}"/>
              </a:ext>
            </a:extLst>
          </p:cNvPr>
          <p:cNvSpPr/>
          <p:nvPr/>
        </p:nvSpPr>
        <p:spPr>
          <a:xfrm>
            <a:off x="2449411" y="3515569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2BBA988-29AF-4803-814D-B880A153E36C}"/>
              </a:ext>
            </a:extLst>
          </p:cNvPr>
          <p:cNvSpPr/>
          <p:nvPr/>
        </p:nvSpPr>
        <p:spPr>
          <a:xfrm>
            <a:off x="3947280" y="3516600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564B04C-C1B5-4FB3-99D5-274D88CAB5CA}"/>
              </a:ext>
            </a:extLst>
          </p:cNvPr>
          <p:cNvGrpSpPr/>
          <p:nvPr/>
        </p:nvGrpSpPr>
        <p:grpSpPr>
          <a:xfrm>
            <a:off x="8509131" y="2585264"/>
            <a:ext cx="1711138" cy="436182"/>
            <a:chOff x="6415632" y="2635083"/>
            <a:chExt cx="1711138" cy="436182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EE52875-83CD-4053-9122-9A382B9CDBAE}"/>
                </a:ext>
              </a:extLst>
            </p:cNvPr>
            <p:cNvSpPr/>
            <p:nvPr/>
          </p:nvSpPr>
          <p:spPr>
            <a:xfrm>
              <a:off x="6415632" y="2635083"/>
              <a:ext cx="1711138" cy="43618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E69CF37B-9963-4662-99ED-DC5FB00B265D}"/>
                </a:ext>
              </a:extLst>
            </p:cNvPr>
            <p:cNvSpPr/>
            <p:nvPr/>
          </p:nvSpPr>
          <p:spPr>
            <a:xfrm>
              <a:off x="7026860" y="2686987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F2378E3-683B-4DFB-A7ED-1D934B714B73}"/>
                </a:ext>
              </a:extLst>
            </p:cNvPr>
            <p:cNvSpPr/>
            <p:nvPr/>
          </p:nvSpPr>
          <p:spPr>
            <a:xfrm>
              <a:off x="6476445" y="2686987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T2</a:t>
              </a: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99DE26DF-498B-4B54-BCCE-DA9B92BAE0D0}"/>
              </a:ext>
            </a:extLst>
          </p:cNvPr>
          <p:cNvSpPr/>
          <p:nvPr/>
        </p:nvSpPr>
        <p:spPr>
          <a:xfrm>
            <a:off x="8504997" y="2021118"/>
            <a:ext cx="1711138" cy="43618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42A874A-0938-435A-B8E1-E132C4E4A4A6}"/>
              </a:ext>
            </a:extLst>
          </p:cNvPr>
          <p:cNvSpPr/>
          <p:nvPr/>
        </p:nvSpPr>
        <p:spPr>
          <a:xfrm>
            <a:off x="8565810" y="2070542"/>
            <a:ext cx="483358" cy="33445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T3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85C87844-7C00-4AE1-BD90-C238CD6D7074}"/>
              </a:ext>
            </a:extLst>
          </p:cNvPr>
          <p:cNvGrpSpPr/>
          <p:nvPr/>
        </p:nvGrpSpPr>
        <p:grpSpPr>
          <a:xfrm>
            <a:off x="8504997" y="2586488"/>
            <a:ext cx="1711138" cy="436182"/>
            <a:chOff x="2170516" y="2055372"/>
            <a:chExt cx="1711138" cy="436182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326866EC-E11A-4B05-9757-DDA10EE4D7C8}"/>
                </a:ext>
              </a:extLst>
            </p:cNvPr>
            <p:cNvSpPr/>
            <p:nvPr/>
          </p:nvSpPr>
          <p:spPr>
            <a:xfrm>
              <a:off x="2170516" y="2055372"/>
              <a:ext cx="1711138" cy="43618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53CF0D60-0D38-4300-A2EE-458FEBDE47A3}"/>
                </a:ext>
              </a:extLst>
            </p:cNvPr>
            <p:cNvSpPr/>
            <p:nvPr/>
          </p:nvSpPr>
          <p:spPr>
            <a:xfrm>
              <a:off x="2781744" y="2107276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T2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D85A055-16C2-4862-B69F-0AE1C488D311}"/>
                </a:ext>
              </a:extLst>
            </p:cNvPr>
            <p:cNvSpPr/>
            <p:nvPr/>
          </p:nvSpPr>
          <p:spPr>
            <a:xfrm>
              <a:off x="2231329" y="2107276"/>
              <a:ext cx="483358" cy="334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T1</a:t>
              </a:r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44551557-3ACD-4A19-8772-800C9D7A6230}"/>
              </a:ext>
            </a:extLst>
          </p:cNvPr>
          <p:cNvSpPr/>
          <p:nvPr/>
        </p:nvSpPr>
        <p:spPr>
          <a:xfrm>
            <a:off x="9662506" y="2642413"/>
            <a:ext cx="483358" cy="3344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29B486-1C0B-F242-8AEB-89C4EC0F7A08}"/>
              </a:ext>
            </a:extLst>
          </p:cNvPr>
          <p:cNvSpPr txBox="1"/>
          <p:nvPr/>
        </p:nvSpPr>
        <p:spPr>
          <a:xfrm>
            <a:off x="552891" y="2616767"/>
            <a:ext cx="146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Ready Queue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1393573-18AE-2749-B077-A314CE2ABDA1}"/>
              </a:ext>
            </a:extLst>
          </p:cNvPr>
          <p:cNvSpPr txBox="1"/>
          <p:nvPr/>
        </p:nvSpPr>
        <p:spPr>
          <a:xfrm>
            <a:off x="6781355" y="2595173"/>
            <a:ext cx="146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Ready Queue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62BC6C4-2085-B74B-9749-EDEE83CB1E76}"/>
              </a:ext>
            </a:extLst>
          </p:cNvPr>
          <p:cNvSpPr txBox="1"/>
          <p:nvPr/>
        </p:nvSpPr>
        <p:spPr>
          <a:xfrm>
            <a:off x="6683829" y="2059384"/>
            <a:ext cx="1566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Priority Queue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0963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594"/>
    </mc:Choice>
    <mc:Fallback xmlns="">
      <p:transition spd="slow" advTm="94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37" grpId="0" animBg="1"/>
      <p:bldP spid="98" grpId="0" animBg="1"/>
      <p:bldP spid="134" grpId="0"/>
      <p:bldP spid="110" grpId="0" animBg="1"/>
      <p:bldP spid="121" grpId="0" animBg="1"/>
      <p:bldP spid="123" grpId="0" animBg="1"/>
      <p:bldP spid="133" grpId="0" animBg="1"/>
      <p:bldP spid="17" grpId="0" animBg="1"/>
      <p:bldP spid="112" grpId="0" animBg="1"/>
      <p:bldP spid="42" grpId="0" animBg="1"/>
      <p:bldP spid="42" grpId="1" animBg="1"/>
      <p:bldP spid="42" grpId="2" animBg="1"/>
      <p:bldP spid="48" grpId="0" animBg="1"/>
      <p:bldP spid="15" grpId="0" animBg="1"/>
      <p:bldP spid="72" grpId="0" animBg="1"/>
      <p:bldP spid="81" grpId="0" animBg="1"/>
      <p:bldP spid="71" grpId="0" animBg="1"/>
      <p:bldP spid="71" grpId="1" animBg="1"/>
      <p:bldP spid="91" grpId="0" animBg="1"/>
      <p:bldP spid="11" grpId="0"/>
      <p:bldP spid="63" grpId="0"/>
      <p:bldP spid="6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FFB1D29D-106D-4430-A25D-EC4BC6C44411}"/>
              </a:ext>
            </a:extLst>
          </p:cNvPr>
          <p:cNvCxnSpPr>
            <a:cxnSpLocks/>
            <a:stCxn id="51" idx="3"/>
          </p:cNvCxnSpPr>
          <p:nvPr/>
        </p:nvCxnSpPr>
        <p:spPr>
          <a:xfrm>
            <a:off x="8725584" y="5278383"/>
            <a:ext cx="1358216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7DD70FEC-7515-4F1C-9D95-0051E4999847}"/>
              </a:ext>
            </a:extLst>
          </p:cNvPr>
          <p:cNvCxnSpPr>
            <a:cxnSpLocks/>
            <a:stCxn id="47" idx="3"/>
          </p:cNvCxnSpPr>
          <p:nvPr/>
        </p:nvCxnSpPr>
        <p:spPr>
          <a:xfrm>
            <a:off x="8467854" y="4437135"/>
            <a:ext cx="1356458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304B005F-6F5D-435D-BE5D-60096B9E494C}"/>
              </a:ext>
            </a:extLst>
          </p:cNvPr>
          <p:cNvGrpSpPr/>
          <p:nvPr/>
        </p:nvGrpSpPr>
        <p:grpSpPr>
          <a:xfrm>
            <a:off x="6781355" y="3419856"/>
            <a:ext cx="4867240" cy="2033540"/>
            <a:chOff x="6781355" y="3419856"/>
            <a:chExt cx="4867240" cy="2033540"/>
          </a:xfrm>
        </p:grpSpPr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4291D67-7567-4FA1-A547-3D27A67E2948}"/>
                </a:ext>
              </a:extLst>
            </p:cNvPr>
            <p:cNvCxnSpPr>
              <a:cxnSpLocks/>
              <a:stCxn id="131" idx="3"/>
            </p:cNvCxnSpPr>
            <p:nvPr/>
          </p:nvCxnSpPr>
          <p:spPr>
            <a:xfrm flipV="1">
              <a:off x="7605615" y="3602736"/>
              <a:ext cx="4042980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8C864CDE-D852-4A36-A5E2-B5347EF98380}"/>
                </a:ext>
              </a:extLst>
            </p:cNvPr>
            <p:cNvSpPr txBox="1"/>
            <p:nvPr/>
          </p:nvSpPr>
          <p:spPr>
            <a:xfrm>
              <a:off x="6782655" y="3419856"/>
              <a:ext cx="822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Parent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30860DAA-2371-4751-AC74-B8A88AB4BCE1}"/>
                </a:ext>
              </a:extLst>
            </p:cNvPr>
            <p:cNvSpPr txBox="1"/>
            <p:nvPr/>
          </p:nvSpPr>
          <p:spPr>
            <a:xfrm>
              <a:off x="6781355" y="5084064"/>
              <a:ext cx="822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Child2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273AD12B-D9BF-4E56-B8B8-F9F2795D0D67}"/>
                </a:ext>
              </a:extLst>
            </p:cNvPr>
            <p:cNvSpPr txBox="1"/>
            <p:nvPr/>
          </p:nvSpPr>
          <p:spPr>
            <a:xfrm>
              <a:off x="6781355" y="4251960"/>
              <a:ext cx="822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Child1</a:t>
              </a:r>
            </a:p>
          </p:txBody>
        </p:sp>
      </p:grp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E9DF8A31-FC4E-4368-8B9D-229D4C9D12CF}"/>
              </a:ext>
            </a:extLst>
          </p:cNvPr>
          <p:cNvCxnSpPr>
            <a:cxnSpLocks/>
            <a:stCxn id="37" idx="3"/>
          </p:cNvCxnSpPr>
          <p:nvPr/>
        </p:nvCxnSpPr>
        <p:spPr>
          <a:xfrm>
            <a:off x="3629299" y="5278383"/>
            <a:ext cx="1168690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832C84E5-9426-440A-99A1-CCF2F9BC3554}"/>
              </a:ext>
            </a:extLst>
          </p:cNvPr>
          <p:cNvCxnSpPr>
            <a:cxnSpLocks/>
            <a:stCxn id="7" idx="3"/>
            <a:endCxn id="84" idx="1"/>
          </p:cNvCxnSpPr>
          <p:nvPr/>
        </p:nvCxnSpPr>
        <p:spPr>
          <a:xfrm>
            <a:off x="1863282" y="4432546"/>
            <a:ext cx="1336327" cy="4589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C57FEE00-4D27-4601-B0CC-5E5FE8183E7E}"/>
              </a:ext>
            </a:extLst>
          </p:cNvPr>
          <p:cNvGrpSpPr/>
          <p:nvPr/>
        </p:nvGrpSpPr>
        <p:grpSpPr>
          <a:xfrm>
            <a:off x="512064" y="3419727"/>
            <a:ext cx="4831954" cy="2028673"/>
            <a:chOff x="512064" y="3419727"/>
            <a:chExt cx="4831954" cy="2028673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17A95F98-7561-4167-9985-77444E6D7C39}"/>
                </a:ext>
              </a:extLst>
            </p:cNvPr>
            <p:cNvCxnSpPr>
              <a:cxnSpLocks/>
              <a:stCxn id="122" idx="3"/>
            </p:cNvCxnSpPr>
            <p:nvPr/>
          </p:nvCxnSpPr>
          <p:spPr>
            <a:xfrm>
              <a:off x="1335024" y="3604393"/>
              <a:ext cx="400899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4B941C30-F238-4079-89EF-60272FC8C676}"/>
                </a:ext>
              </a:extLst>
            </p:cNvPr>
            <p:cNvSpPr txBox="1"/>
            <p:nvPr/>
          </p:nvSpPr>
          <p:spPr>
            <a:xfrm>
              <a:off x="512064" y="3419727"/>
              <a:ext cx="822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Parent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41153968-7632-4CE1-8160-4288850AF132}"/>
                </a:ext>
              </a:extLst>
            </p:cNvPr>
            <p:cNvSpPr txBox="1"/>
            <p:nvPr/>
          </p:nvSpPr>
          <p:spPr>
            <a:xfrm>
              <a:off x="512064" y="5079068"/>
              <a:ext cx="822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Child2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07AE2947-C17D-44EA-94D1-8DD5A21E0824}"/>
                </a:ext>
              </a:extLst>
            </p:cNvPr>
            <p:cNvSpPr txBox="1"/>
            <p:nvPr/>
          </p:nvSpPr>
          <p:spPr>
            <a:xfrm>
              <a:off x="512064" y="4251511"/>
              <a:ext cx="822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Child1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4859A5-8CC1-4D83-B45F-A109EFCE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CreateAll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D3382-3A38-4C1A-A6E5-B51E347FE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14</a:t>
            </a:r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729695F-855E-4133-BAD6-E7C1BE515B8A}"/>
              </a:ext>
            </a:extLst>
          </p:cNvPr>
          <p:cNvSpPr txBox="1"/>
          <p:nvPr/>
        </p:nvSpPr>
        <p:spPr>
          <a:xfrm>
            <a:off x="1512980" y="5957887"/>
            <a:ext cx="2816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Round-robin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9" name="Content Placeholder 2">
            <a:extLst>
              <a:ext uri="{FF2B5EF4-FFF2-40B4-BE49-F238E27FC236}">
                <a16:creationId xmlns:a16="http://schemas.microsoft.com/office/drawing/2014/main" id="{B963205F-39C0-44C0-ADD0-B6576FE5012E}"/>
              </a:ext>
            </a:extLst>
          </p:cNvPr>
          <p:cNvSpPr txBox="1">
            <a:spLocks/>
          </p:cNvSpPr>
          <p:nvPr/>
        </p:nvSpPr>
        <p:spPr bwMode="auto">
          <a:xfrm>
            <a:off x="6096000" y="613888"/>
            <a:ext cx="6797040" cy="1827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457189" indent="-457189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990575" indent="-380990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523962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2133547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67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743131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333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Parrent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thread</a:t>
            </a:r>
          </a:p>
          <a:p>
            <a:pPr marL="0" indent="0">
              <a:buFont typeface="Arial" charset="0"/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parent_main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(…){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=0;i&lt;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nThreads;i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pthread_create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(…,…,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child_main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,…);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Font typeface="Arial" charset="0"/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Child thread</a:t>
            </a:r>
          </a:p>
          <a:p>
            <a:pPr marL="0" indent="0">
              <a:buFont typeface="Arial" charset="0"/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child_main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(…){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thread_begin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no synchronization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thread_end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021190-0673-40F6-9F05-89C78E7B592D}"/>
              </a:ext>
            </a:extLst>
          </p:cNvPr>
          <p:cNvSpPr/>
          <p:nvPr/>
        </p:nvSpPr>
        <p:spPr>
          <a:xfrm>
            <a:off x="1407017" y="3483864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6EC32D-3E80-4C2D-9102-948F924F1378}"/>
              </a:ext>
            </a:extLst>
          </p:cNvPr>
          <p:cNvSpPr/>
          <p:nvPr/>
        </p:nvSpPr>
        <p:spPr>
          <a:xfrm>
            <a:off x="1663661" y="4311379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01B31E2-2CB8-4AAB-9D23-180A7462E329}"/>
              </a:ext>
            </a:extLst>
          </p:cNvPr>
          <p:cNvSpPr/>
          <p:nvPr/>
        </p:nvSpPr>
        <p:spPr>
          <a:xfrm>
            <a:off x="3429678" y="515721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2BBA988-29AF-4803-814D-B880A153E36C}"/>
              </a:ext>
            </a:extLst>
          </p:cNvPr>
          <p:cNvSpPr/>
          <p:nvPr/>
        </p:nvSpPr>
        <p:spPr>
          <a:xfrm>
            <a:off x="1879116" y="3483864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9D98A41-D816-4DC9-AF01-DC9F9DEA9F9E}"/>
              </a:ext>
            </a:extLst>
          </p:cNvPr>
          <p:cNvSpPr/>
          <p:nvPr/>
        </p:nvSpPr>
        <p:spPr>
          <a:xfrm>
            <a:off x="3199609" y="431596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C267227-D4C8-43C5-8974-369777BEAEAE}"/>
              </a:ext>
            </a:extLst>
          </p:cNvPr>
          <p:cNvSpPr txBox="1"/>
          <p:nvPr/>
        </p:nvSpPr>
        <p:spPr>
          <a:xfrm>
            <a:off x="7653061" y="5961888"/>
            <a:ext cx="2816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CreateAll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Applied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D5AFC28-21A6-4DA6-8625-50CCD94D6569}"/>
              </a:ext>
            </a:extLst>
          </p:cNvPr>
          <p:cNvSpPr/>
          <p:nvPr/>
        </p:nvSpPr>
        <p:spPr>
          <a:xfrm>
            <a:off x="7774313" y="3483864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8B1FC0C-4555-4608-AF96-CD9C491B1DA7}"/>
              </a:ext>
            </a:extLst>
          </p:cNvPr>
          <p:cNvSpPr/>
          <p:nvPr/>
        </p:nvSpPr>
        <p:spPr>
          <a:xfrm>
            <a:off x="8011462" y="3483864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793D455-9B07-46A3-BE30-4822F4D5ED09}"/>
              </a:ext>
            </a:extLst>
          </p:cNvPr>
          <p:cNvSpPr/>
          <p:nvPr/>
        </p:nvSpPr>
        <p:spPr>
          <a:xfrm>
            <a:off x="8268233" y="431596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F1024AD-4FEA-4CC3-AF83-D392341B9910}"/>
              </a:ext>
            </a:extLst>
          </p:cNvPr>
          <p:cNvCxnSpPr>
            <a:cxnSpLocks/>
            <a:stCxn id="58" idx="3"/>
            <a:endCxn id="51" idx="1"/>
          </p:cNvCxnSpPr>
          <p:nvPr/>
        </p:nvCxnSpPr>
        <p:spPr>
          <a:xfrm>
            <a:off x="8494407" y="5278383"/>
            <a:ext cx="31556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4443FDC6-1035-4266-9D26-6C44261CB1AF}"/>
              </a:ext>
            </a:extLst>
          </p:cNvPr>
          <p:cNvSpPr/>
          <p:nvPr/>
        </p:nvSpPr>
        <p:spPr>
          <a:xfrm>
            <a:off x="8525963" y="515721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A2D5565-2D55-495E-BD96-E9BDE8678D10}"/>
              </a:ext>
            </a:extLst>
          </p:cNvPr>
          <p:cNvSpPr/>
          <p:nvPr/>
        </p:nvSpPr>
        <p:spPr>
          <a:xfrm>
            <a:off x="8034649" y="4315968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71D1233-2BB5-4DF2-ADE5-624E98302C1E}"/>
              </a:ext>
            </a:extLst>
          </p:cNvPr>
          <p:cNvSpPr/>
          <p:nvPr/>
        </p:nvSpPr>
        <p:spPr>
          <a:xfrm>
            <a:off x="8294786" y="5157216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E33E7C0-DBBD-49F3-A81D-B4783B1BBAC2}"/>
              </a:ext>
            </a:extLst>
          </p:cNvPr>
          <p:cNvCxnSpPr>
            <a:cxnSpLocks/>
            <a:stCxn id="57" idx="3"/>
            <a:endCxn id="47" idx="1"/>
          </p:cNvCxnSpPr>
          <p:nvPr/>
        </p:nvCxnSpPr>
        <p:spPr>
          <a:xfrm>
            <a:off x="8234270" y="4437135"/>
            <a:ext cx="33963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8DCC55E3-59D4-43FA-B3DC-ADE402769ECF}"/>
              </a:ext>
            </a:extLst>
          </p:cNvPr>
          <p:cNvSpPr txBox="1"/>
          <p:nvPr/>
        </p:nvSpPr>
        <p:spPr>
          <a:xfrm>
            <a:off x="627184" y="1590295"/>
            <a:ext cx="6459415" cy="461665"/>
          </a:xfrm>
          <a:prstGeom prst="rect">
            <a:avLst/>
          </a:prstGeom>
          <a:noFill/>
        </p:spPr>
        <p:txBody>
          <a:bodyPr wrap="square" lIns="91440" rtlCol="0">
            <a:spAutoFit/>
          </a:bodyPr>
          <a:lstStyle/>
          <a:p>
            <a:r>
              <a:rPr lang="en-US" sz="2400" dirty="0"/>
              <a:t>Schedule multiple </a:t>
            </a:r>
            <a:r>
              <a:rPr lang="en-US" sz="2400" dirty="0" err="1"/>
              <a:t>pthread_create</a:t>
            </a:r>
            <a:r>
              <a:rPr lang="en-US" sz="2400" dirty="0"/>
              <a:t> together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927821B8-C798-4FBD-9EA4-D7602C9F2574}"/>
              </a:ext>
            </a:extLst>
          </p:cNvPr>
          <p:cNvSpPr/>
          <p:nvPr/>
        </p:nvSpPr>
        <p:spPr>
          <a:xfrm>
            <a:off x="2082919" y="5157216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0C0FE293-6BAF-45DD-A749-2E1E8A6D4135}"/>
              </a:ext>
            </a:extLst>
          </p:cNvPr>
          <p:cNvCxnSpPr>
            <a:cxnSpLocks/>
            <a:stCxn id="125" idx="3"/>
            <a:endCxn id="37" idx="1"/>
          </p:cNvCxnSpPr>
          <p:nvPr/>
        </p:nvCxnSpPr>
        <p:spPr>
          <a:xfrm>
            <a:off x="2282540" y="5278383"/>
            <a:ext cx="1147138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5BAC9CC7-D68B-4B57-A78B-975C29705FB6}"/>
              </a:ext>
            </a:extLst>
          </p:cNvPr>
          <p:cNvSpPr/>
          <p:nvPr/>
        </p:nvSpPr>
        <p:spPr>
          <a:xfrm>
            <a:off x="6096000" y="1549945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11F4D3D-7B0D-4242-B03C-E1A1B60F33E1}"/>
              </a:ext>
            </a:extLst>
          </p:cNvPr>
          <p:cNvSpPr/>
          <p:nvPr/>
        </p:nvSpPr>
        <p:spPr>
          <a:xfrm>
            <a:off x="9205685" y="1250287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453CB22-BA28-43EE-9BCE-CD914D018FD5}"/>
              </a:ext>
            </a:extLst>
          </p:cNvPr>
          <p:cNvSpPr/>
          <p:nvPr/>
        </p:nvSpPr>
        <p:spPr>
          <a:xfrm>
            <a:off x="9205685" y="1851557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51718E8-EB8D-4C2E-B57D-A720B2FC94F6}"/>
              </a:ext>
            </a:extLst>
          </p:cNvPr>
          <p:cNvSpPr/>
          <p:nvPr/>
        </p:nvSpPr>
        <p:spPr>
          <a:xfrm>
            <a:off x="9205684" y="1248822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312FFD0-1AC0-44D5-AD98-B30335275F63}"/>
              </a:ext>
            </a:extLst>
          </p:cNvPr>
          <p:cNvSpPr/>
          <p:nvPr/>
        </p:nvSpPr>
        <p:spPr>
          <a:xfrm>
            <a:off x="1643066" y="3483864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9C16B63-2D00-1C43-9EB7-BE6D0E815CD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863282" y="4432546"/>
            <a:ext cx="1203768" cy="0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BE1C47E-CD61-BD4F-BCFA-53F74EDC18E9}"/>
              </a:ext>
            </a:extLst>
          </p:cNvPr>
          <p:cNvCxnSpPr>
            <a:cxnSpLocks/>
          </p:cNvCxnSpPr>
          <p:nvPr/>
        </p:nvCxnSpPr>
        <p:spPr>
          <a:xfrm>
            <a:off x="3629299" y="5272279"/>
            <a:ext cx="1044301" cy="6104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D00283-D6E4-7143-A53F-AFB869E77F30}"/>
              </a:ext>
            </a:extLst>
          </p:cNvPr>
          <p:cNvCxnSpPr>
            <a:cxnSpLocks/>
          </p:cNvCxnSpPr>
          <p:nvPr/>
        </p:nvCxnSpPr>
        <p:spPr>
          <a:xfrm>
            <a:off x="8467854" y="4432546"/>
            <a:ext cx="1228596" cy="0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02AE44A9-138B-664E-81D5-6112904D6A72}"/>
              </a:ext>
            </a:extLst>
          </p:cNvPr>
          <p:cNvCxnSpPr>
            <a:cxnSpLocks/>
          </p:cNvCxnSpPr>
          <p:nvPr/>
        </p:nvCxnSpPr>
        <p:spPr>
          <a:xfrm>
            <a:off x="8737600" y="5272279"/>
            <a:ext cx="1219200" cy="0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499168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664"/>
    </mc:Choice>
    <mc:Fallback xmlns="">
      <p:transition spd="slow" advTm="926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15" grpId="0" animBg="1"/>
      <p:bldP spid="7" grpId="0" animBg="1"/>
      <p:bldP spid="37" grpId="0" animBg="1"/>
      <p:bldP spid="72" grpId="0" animBg="1"/>
      <p:bldP spid="84" grpId="0" animBg="1"/>
      <p:bldP spid="35" grpId="0"/>
      <p:bldP spid="43" grpId="0" animBg="1"/>
      <p:bldP spid="46" grpId="0" animBg="1"/>
      <p:bldP spid="47" grpId="0" animBg="1"/>
      <p:bldP spid="51" grpId="0" animBg="1"/>
      <p:bldP spid="57" grpId="0" animBg="1"/>
      <p:bldP spid="58" grpId="0" animBg="1"/>
      <p:bldP spid="125" grpId="0" animBg="1"/>
      <p:bldP spid="53" grpId="0" animBg="1"/>
      <p:bldP spid="53" grpId="1" animBg="1"/>
      <p:bldP spid="53" grpId="2" animBg="1"/>
      <p:bldP spid="53" grpId="3" animBg="1"/>
      <p:bldP spid="53" grpId="4" animBg="1"/>
      <p:bldP spid="53" grpId="5" animBg="1"/>
      <p:bldP spid="54" grpId="0" animBg="1"/>
      <p:bldP spid="54" grpId="1" animBg="1"/>
      <p:bldP spid="54" grpId="2" animBg="1"/>
      <p:bldP spid="54" grpId="3" animBg="1"/>
      <p:bldP spid="54" grpId="4" animBg="1"/>
      <p:bldP spid="54" grpId="5" animBg="1"/>
      <p:bldP spid="55" grpId="0" animBg="1"/>
      <p:bldP spid="55" grpId="1" animBg="1"/>
      <p:bldP spid="55" grpId="2" animBg="1"/>
      <p:bldP spid="55" grpId="3" animBg="1"/>
      <p:bldP spid="55" grpId="4" animBg="1"/>
      <p:bldP spid="60" grpId="0" animBg="1"/>
      <p:bldP spid="60" grpId="1" animBg="1"/>
      <p:bldP spid="60" grpId="2" animBg="1"/>
      <p:bldP spid="60" grpId="3" animBg="1"/>
      <p:bldP spid="5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roup 127">
            <a:extLst>
              <a:ext uri="{FF2B5EF4-FFF2-40B4-BE49-F238E27FC236}">
                <a16:creationId xmlns:a16="http://schemas.microsoft.com/office/drawing/2014/main" id="{FC459402-5AAF-474D-B731-2018B39B5431}"/>
              </a:ext>
            </a:extLst>
          </p:cNvPr>
          <p:cNvGrpSpPr/>
          <p:nvPr/>
        </p:nvGrpSpPr>
        <p:grpSpPr>
          <a:xfrm>
            <a:off x="6781355" y="3429000"/>
            <a:ext cx="4865122" cy="1228557"/>
            <a:chOff x="6792692" y="2696215"/>
            <a:chExt cx="4865122" cy="1228557"/>
          </a:xfrm>
        </p:grpSpPr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B21D5902-B59E-433A-9891-BB7607D673EE}"/>
                </a:ext>
              </a:extLst>
            </p:cNvPr>
            <p:cNvCxnSpPr>
              <a:cxnSpLocks/>
              <a:stCxn id="134" idx="3"/>
            </p:cNvCxnSpPr>
            <p:nvPr/>
          </p:nvCxnSpPr>
          <p:spPr>
            <a:xfrm flipV="1">
              <a:off x="7367978" y="3715066"/>
              <a:ext cx="4288536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FCBA6DA-41FA-4330-AA53-866C7A7E1EEB}"/>
                </a:ext>
              </a:extLst>
            </p:cNvPr>
            <p:cNvCxnSpPr>
              <a:cxnSpLocks/>
              <a:stCxn id="132" idx="3"/>
            </p:cNvCxnSpPr>
            <p:nvPr/>
          </p:nvCxnSpPr>
          <p:spPr>
            <a:xfrm>
              <a:off x="7369278" y="2915605"/>
              <a:ext cx="4288536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0702250A-637A-4580-946E-CA432426B096}"/>
                </a:ext>
              </a:extLst>
            </p:cNvPr>
            <p:cNvSpPr txBox="1"/>
            <p:nvPr/>
          </p:nvSpPr>
          <p:spPr>
            <a:xfrm>
              <a:off x="6793992" y="2696215"/>
              <a:ext cx="575286" cy="43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T1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7086F80E-4766-4894-A239-238A55E7855A}"/>
                </a:ext>
              </a:extLst>
            </p:cNvPr>
            <p:cNvSpPr txBox="1"/>
            <p:nvPr/>
          </p:nvSpPr>
          <p:spPr>
            <a:xfrm>
              <a:off x="6792692" y="3555440"/>
              <a:ext cx="575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T2</a:t>
              </a: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46E546BF-D07E-4B44-913E-1B39F44D979C}"/>
              </a:ext>
            </a:extLst>
          </p:cNvPr>
          <p:cNvGrpSpPr/>
          <p:nvPr/>
        </p:nvGrpSpPr>
        <p:grpSpPr>
          <a:xfrm>
            <a:off x="512064" y="3419727"/>
            <a:ext cx="4831954" cy="1201116"/>
            <a:chOff x="513769" y="2707919"/>
            <a:chExt cx="4831954" cy="1201116"/>
          </a:xfrm>
          <a:effectLst/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2CDD3DC9-AC33-45D4-B79D-4821E7F56BC9}"/>
                </a:ext>
              </a:extLst>
            </p:cNvPr>
            <p:cNvCxnSpPr>
              <a:cxnSpLocks/>
              <a:stCxn id="122" idx="3"/>
            </p:cNvCxnSpPr>
            <p:nvPr/>
          </p:nvCxnSpPr>
          <p:spPr>
            <a:xfrm flipV="1">
              <a:off x="1053769" y="3718723"/>
              <a:ext cx="42919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7D0B712-C1C5-4D18-8DCB-92D06CA041F1}"/>
                </a:ext>
              </a:extLst>
            </p:cNvPr>
            <p:cNvCxnSpPr>
              <a:cxnSpLocks/>
              <a:stCxn id="120" idx="3"/>
            </p:cNvCxnSpPr>
            <p:nvPr/>
          </p:nvCxnSpPr>
          <p:spPr>
            <a:xfrm>
              <a:off x="1053265" y="2927309"/>
              <a:ext cx="4292458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1E63BB6C-C558-4949-9D25-FFA221352803}"/>
                </a:ext>
              </a:extLst>
            </p:cNvPr>
            <p:cNvSpPr txBox="1"/>
            <p:nvPr/>
          </p:nvSpPr>
          <p:spPr>
            <a:xfrm>
              <a:off x="513769" y="2707919"/>
              <a:ext cx="539496" cy="43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T1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51C70C4A-5A4C-4035-97DE-3A4224D0786C}"/>
                </a:ext>
              </a:extLst>
            </p:cNvPr>
            <p:cNvSpPr txBox="1"/>
            <p:nvPr/>
          </p:nvSpPr>
          <p:spPr>
            <a:xfrm>
              <a:off x="513769" y="3539703"/>
              <a:ext cx="54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4859A5-8CC1-4D83-B45F-A109EFCE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CSWhole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D3382-3A38-4C1A-A6E5-B51E347FE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15</a:t>
            </a:r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729695F-855E-4133-BAD6-E7C1BE515B8A}"/>
              </a:ext>
            </a:extLst>
          </p:cNvPr>
          <p:cNvSpPr txBox="1"/>
          <p:nvPr/>
        </p:nvSpPr>
        <p:spPr>
          <a:xfrm>
            <a:off x="1512980" y="5957887"/>
            <a:ext cx="2816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Round-robin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870D5D2F-294D-49C5-8851-9584E06C6372}"/>
              </a:ext>
            </a:extLst>
          </p:cNvPr>
          <p:cNvSpPr txBox="1">
            <a:spLocks/>
          </p:cNvSpPr>
          <p:nvPr/>
        </p:nvSpPr>
        <p:spPr bwMode="auto">
          <a:xfrm>
            <a:off x="6096000" y="617931"/>
            <a:ext cx="3840480" cy="1554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189" indent="-457189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990575" indent="-380990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523962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2133547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67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743131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333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</a:p>
          <a:p>
            <a:pPr marL="0" indent="0">
              <a:buFont typeface="Arial" charset="0"/>
              <a:buNone/>
            </a:pP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pthread_mutex_lock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(&amp;m);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counter++;</a:t>
            </a:r>
          </a:p>
          <a:p>
            <a:pPr marL="0" indent="0">
              <a:buFont typeface="Arial" charset="0"/>
              <a:buNone/>
            </a:pP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pthread_mutex_unlock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(&amp;m);</a:t>
            </a:r>
          </a:p>
          <a:p>
            <a:pPr marL="0" indent="0">
              <a:buFont typeface="Arial" charset="0"/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698F9C3-C6EA-4AB7-9AA5-C7552DA62EB0}"/>
              </a:ext>
            </a:extLst>
          </p:cNvPr>
          <p:cNvSpPr/>
          <p:nvPr/>
        </p:nvSpPr>
        <p:spPr>
          <a:xfrm>
            <a:off x="1409557" y="3519660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7658461-55E2-4099-9B89-203F42497511}"/>
              </a:ext>
            </a:extLst>
          </p:cNvPr>
          <p:cNvSpPr/>
          <p:nvPr/>
        </p:nvSpPr>
        <p:spPr>
          <a:xfrm>
            <a:off x="2046838" y="3519660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41F6F5A-FC65-4732-9DD4-808800393359}"/>
              </a:ext>
            </a:extLst>
          </p:cNvPr>
          <p:cNvSpPr/>
          <p:nvPr/>
        </p:nvSpPr>
        <p:spPr>
          <a:xfrm>
            <a:off x="3908989" y="3519660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979893A-E2E4-4813-8712-A587A5FDA70B}"/>
              </a:ext>
            </a:extLst>
          </p:cNvPr>
          <p:cNvCxnSpPr>
            <a:cxnSpLocks/>
            <a:stCxn id="39" idx="3"/>
            <a:endCxn id="42" idx="1"/>
          </p:cNvCxnSpPr>
          <p:nvPr/>
        </p:nvCxnSpPr>
        <p:spPr>
          <a:xfrm>
            <a:off x="1850946" y="4434594"/>
            <a:ext cx="393835" cy="1583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E4E7A3BD-B60D-4C08-9274-BF3EFF694E7B}"/>
              </a:ext>
            </a:extLst>
          </p:cNvPr>
          <p:cNvSpPr/>
          <p:nvPr/>
        </p:nvSpPr>
        <p:spPr>
          <a:xfrm>
            <a:off x="2831195" y="4310117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53BD3E2A-AA90-43B9-A632-E7BD33B1298F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3030816" y="4431284"/>
            <a:ext cx="1124962" cy="5851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9901F9DD-E0A4-4DD5-985E-FBB371508478}"/>
              </a:ext>
            </a:extLst>
          </p:cNvPr>
          <p:cNvSpPr/>
          <p:nvPr/>
        </p:nvSpPr>
        <p:spPr>
          <a:xfrm>
            <a:off x="4155778" y="431596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9A4A828-F69D-4CBB-A54F-EC2DC1FD7A14}"/>
              </a:ext>
            </a:extLst>
          </p:cNvPr>
          <p:cNvSpPr/>
          <p:nvPr/>
        </p:nvSpPr>
        <p:spPr>
          <a:xfrm>
            <a:off x="7718006" y="3519660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8D7BB1F-CF94-4F1B-8AFB-512686FF5CDB}"/>
              </a:ext>
            </a:extLst>
          </p:cNvPr>
          <p:cNvSpPr/>
          <p:nvPr/>
        </p:nvSpPr>
        <p:spPr>
          <a:xfrm>
            <a:off x="8322317" y="3519660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F007B74-AC29-446A-ABF0-D5F407396AE4}"/>
              </a:ext>
            </a:extLst>
          </p:cNvPr>
          <p:cNvCxnSpPr>
            <a:cxnSpLocks/>
            <a:stCxn id="77" idx="3"/>
            <a:endCxn id="66" idx="1"/>
          </p:cNvCxnSpPr>
          <p:nvPr/>
        </p:nvCxnSpPr>
        <p:spPr>
          <a:xfrm>
            <a:off x="8116771" y="4446279"/>
            <a:ext cx="459561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705FCA66-8F5E-44B6-A418-29E80BDB8AEB}"/>
              </a:ext>
            </a:extLst>
          </p:cNvPr>
          <p:cNvSpPr/>
          <p:nvPr/>
        </p:nvSpPr>
        <p:spPr>
          <a:xfrm>
            <a:off x="9159690" y="4325112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249BBCE-57C6-44E7-AB1A-DF918B6483E3}"/>
              </a:ext>
            </a:extLst>
          </p:cNvPr>
          <p:cNvSpPr/>
          <p:nvPr/>
        </p:nvSpPr>
        <p:spPr>
          <a:xfrm>
            <a:off x="7917150" y="4325112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C01876A-304B-401F-9055-7A9DFCABA956}"/>
              </a:ext>
            </a:extLst>
          </p:cNvPr>
          <p:cNvSpPr txBox="1"/>
          <p:nvPr/>
        </p:nvSpPr>
        <p:spPr>
          <a:xfrm>
            <a:off x="7507938" y="5961888"/>
            <a:ext cx="2816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CSWhole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applied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4988701A-875E-4F08-8B4B-A0B0CF839F09}"/>
              </a:ext>
            </a:extLst>
          </p:cNvPr>
          <p:cNvSpPr txBox="1"/>
          <p:nvPr/>
        </p:nvSpPr>
        <p:spPr>
          <a:xfrm>
            <a:off x="627184" y="1590295"/>
            <a:ext cx="6459415" cy="461665"/>
          </a:xfrm>
          <a:prstGeom prst="rect">
            <a:avLst/>
          </a:prstGeom>
          <a:noFill/>
        </p:spPr>
        <p:txBody>
          <a:bodyPr wrap="square" lIns="91440" rtlCol="0">
            <a:spAutoFit/>
          </a:bodyPr>
          <a:lstStyle/>
          <a:p>
            <a:r>
              <a:rPr lang="en-US" sz="2400"/>
              <a:t>Schedule a critical </a:t>
            </a:r>
            <a:r>
              <a:rPr lang="en-US" sz="2400" dirty="0"/>
              <a:t>section as a whole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F0AE37E-3C69-4FE9-A5D8-DE6DF5507736}"/>
              </a:ext>
            </a:extLst>
          </p:cNvPr>
          <p:cNvSpPr/>
          <p:nvPr/>
        </p:nvSpPr>
        <p:spPr>
          <a:xfrm>
            <a:off x="8576332" y="4325112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7D248E5-12E3-4B67-9A3E-62186EF77243}"/>
              </a:ext>
            </a:extLst>
          </p:cNvPr>
          <p:cNvSpPr/>
          <p:nvPr/>
        </p:nvSpPr>
        <p:spPr>
          <a:xfrm>
            <a:off x="1651325" y="4313427"/>
            <a:ext cx="199621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1BABC41-B5D3-4BE7-9D41-36121FA56410}"/>
              </a:ext>
            </a:extLst>
          </p:cNvPr>
          <p:cNvSpPr/>
          <p:nvPr/>
        </p:nvSpPr>
        <p:spPr>
          <a:xfrm>
            <a:off x="2244781" y="4315010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2836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6" presetClass="emph" presetSubtype="0" repeatCount="2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6" dur="250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26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 tmFilter="0, 0; .2, .5; .8, .5; 1, 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9" dur="250" autoRev="1" fill="hold"/>
                                        <p:tgtEl>
                                          <p:spTgt spid="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51" grpId="0"/>
      <p:bldP spid="38" grpId="0" animBg="1"/>
      <p:bldP spid="47" grpId="0" animBg="1"/>
      <p:bldP spid="48" grpId="0" animBg="1"/>
      <p:bldP spid="53" grpId="0" animBg="1"/>
      <p:bldP spid="56" grpId="0" animBg="1"/>
      <p:bldP spid="56" grpId="1" animBg="1"/>
      <p:bldP spid="63" grpId="0" animBg="1"/>
      <p:bldP spid="70" grpId="0" animBg="1"/>
      <p:bldP spid="76" grpId="0" animBg="1"/>
      <p:bldP spid="76" grpId="1" animBg="1"/>
      <p:bldP spid="77" grpId="0" animBg="1"/>
      <p:bldP spid="80" grpId="0"/>
      <p:bldP spid="66" grpId="0" animBg="1"/>
      <p:bldP spid="39" grpId="0" animBg="1"/>
      <p:bldP spid="4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roup 150">
            <a:extLst>
              <a:ext uri="{FF2B5EF4-FFF2-40B4-BE49-F238E27FC236}">
                <a16:creationId xmlns:a16="http://schemas.microsoft.com/office/drawing/2014/main" id="{DA94499A-7C77-4716-81C2-D884E0E708B1}"/>
              </a:ext>
            </a:extLst>
          </p:cNvPr>
          <p:cNvGrpSpPr/>
          <p:nvPr/>
        </p:nvGrpSpPr>
        <p:grpSpPr>
          <a:xfrm>
            <a:off x="6781355" y="3429000"/>
            <a:ext cx="4865122" cy="2024396"/>
            <a:chOff x="6792692" y="2696215"/>
            <a:chExt cx="4865122" cy="2024396"/>
          </a:xfrm>
        </p:grpSpPr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1EA68355-6F52-4403-A602-7DEFDA8111AE}"/>
                </a:ext>
              </a:extLst>
            </p:cNvPr>
            <p:cNvCxnSpPr>
              <a:cxnSpLocks/>
              <a:stCxn id="156" idx="3"/>
            </p:cNvCxnSpPr>
            <p:nvPr/>
          </p:nvCxnSpPr>
          <p:spPr>
            <a:xfrm>
              <a:off x="7332188" y="4535945"/>
              <a:ext cx="4324326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B0D5C656-60B1-46E9-AC28-9BCD3E32AA20}"/>
                </a:ext>
              </a:extLst>
            </p:cNvPr>
            <p:cNvCxnSpPr>
              <a:cxnSpLocks/>
              <a:stCxn id="157" idx="3"/>
            </p:cNvCxnSpPr>
            <p:nvPr/>
          </p:nvCxnSpPr>
          <p:spPr>
            <a:xfrm>
              <a:off x="7332188" y="3703841"/>
              <a:ext cx="4324326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0349D9FE-4DCD-42E9-A910-41CA26A95113}"/>
                </a:ext>
              </a:extLst>
            </p:cNvPr>
            <p:cNvCxnSpPr>
              <a:cxnSpLocks/>
              <a:stCxn id="155" idx="3"/>
            </p:cNvCxnSpPr>
            <p:nvPr/>
          </p:nvCxnSpPr>
          <p:spPr>
            <a:xfrm>
              <a:off x="7333488" y="2880881"/>
              <a:ext cx="4324326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95093505-C665-425C-849A-960D2C79268B}"/>
                </a:ext>
              </a:extLst>
            </p:cNvPr>
            <p:cNvSpPr txBox="1"/>
            <p:nvPr/>
          </p:nvSpPr>
          <p:spPr>
            <a:xfrm>
              <a:off x="6793992" y="2696215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308698D7-4E17-482E-BD18-D055B01A2F70}"/>
                </a:ext>
              </a:extLst>
            </p:cNvPr>
            <p:cNvSpPr txBox="1"/>
            <p:nvPr/>
          </p:nvSpPr>
          <p:spPr>
            <a:xfrm>
              <a:off x="6792692" y="4351279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1A1EE524-C390-4E02-963E-E0564756BF32}"/>
                </a:ext>
              </a:extLst>
            </p:cNvPr>
            <p:cNvSpPr txBox="1"/>
            <p:nvPr/>
          </p:nvSpPr>
          <p:spPr>
            <a:xfrm>
              <a:off x="6792692" y="3519175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011FBC37-F978-46EF-A749-7781F6ADFB6A}"/>
              </a:ext>
            </a:extLst>
          </p:cNvPr>
          <p:cNvGrpSpPr/>
          <p:nvPr/>
        </p:nvGrpSpPr>
        <p:grpSpPr>
          <a:xfrm>
            <a:off x="512062" y="3419727"/>
            <a:ext cx="4831956" cy="2028673"/>
            <a:chOff x="513767" y="2707919"/>
            <a:chExt cx="4831956" cy="2028673"/>
          </a:xfrm>
        </p:grpSpPr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52A8443-4797-46C4-AE32-2A7D8D316463}"/>
                </a:ext>
              </a:extLst>
            </p:cNvPr>
            <p:cNvCxnSpPr>
              <a:cxnSpLocks/>
              <a:stCxn id="142" idx="3"/>
            </p:cNvCxnSpPr>
            <p:nvPr/>
          </p:nvCxnSpPr>
          <p:spPr>
            <a:xfrm flipV="1">
              <a:off x="1053265" y="4546748"/>
              <a:ext cx="4292458" cy="5178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71FB1C70-87B5-46DB-B91B-18D00BA24068}"/>
                </a:ext>
              </a:extLst>
            </p:cNvPr>
            <p:cNvCxnSpPr>
              <a:cxnSpLocks/>
              <a:stCxn id="143" idx="3"/>
            </p:cNvCxnSpPr>
            <p:nvPr/>
          </p:nvCxnSpPr>
          <p:spPr>
            <a:xfrm flipV="1">
              <a:off x="1053265" y="3718723"/>
              <a:ext cx="4292458" cy="5646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9E8427F9-FF1F-470E-9517-DA22005FEC0D}"/>
                </a:ext>
              </a:extLst>
            </p:cNvPr>
            <p:cNvCxnSpPr>
              <a:cxnSpLocks/>
              <a:stCxn id="141" idx="3"/>
            </p:cNvCxnSpPr>
            <p:nvPr/>
          </p:nvCxnSpPr>
          <p:spPr>
            <a:xfrm>
              <a:off x="1053263" y="2892585"/>
              <a:ext cx="4292460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B93F42F7-7388-4AEC-8044-848757207957}"/>
                </a:ext>
              </a:extLst>
            </p:cNvPr>
            <p:cNvSpPr txBox="1"/>
            <p:nvPr/>
          </p:nvSpPr>
          <p:spPr>
            <a:xfrm>
              <a:off x="513767" y="2707919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C60DF706-1B1B-42C9-93C2-E388CBCEC97D}"/>
                </a:ext>
              </a:extLst>
            </p:cNvPr>
            <p:cNvSpPr txBox="1"/>
            <p:nvPr/>
          </p:nvSpPr>
          <p:spPr>
            <a:xfrm>
              <a:off x="513769" y="4367260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F5006B42-41FF-44EA-B759-962A3E0D40D8}"/>
                </a:ext>
              </a:extLst>
            </p:cNvPr>
            <p:cNvSpPr txBox="1"/>
            <p:nvPr/>
          </p:nvSpPr>
          <p:spPr>
            <a:xfrm>
              <a:off x="513769" y="3539703"/>
              <a:ext cx="5394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4859A5-8CC1-4D83-B45F-A109EFCE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WakeAMAP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D3382-3A38-4C1A-A6E5-B51E347FE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16</a:t>
            </a:r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729695F-855E-4133-BAD6-E7C1BE515B8A}"/>
              </a:ext>
            </a:extLst>
          </p:cNvPr>
          <p:cNvSpPr txBox="1"/>
          <p:nvPr/>
        </p:nvSpPr>
        <p:spPr>
          <a:xfrm>
            <a:off x="1512980" y="5957887"/>
            <a:ext cx="2816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Round-robin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6BAD964C-A0BE-496E-B94A-CE5C659BA443}"/>
              </a:ext>
            </a:extLst>
          </p:cNvPr>
          <p:cNvSpPr txBox="1">
            <a:spLocks/>
          </p:cNvSpPr>
          <p:nvPr/>
        </p:nvSpPr>
        <p:spPr bwMode="auto">
          <a:xfrm>
            <a:off x="5422730" y="612648"/>
            <a:ext cx="7444184" cy="2297799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182880" rIns="91440" bIns="45720" numCol="2" anchor="t" anchorCtr="0" compatLnSpc="1">
            <a:prstTxWarp prst="textNoShape">
              <a:avLst/>
            </a:prstTxWarp>
          </a:bodyPr>
          <a:lstStyle>
            <a:lvl1pPr marL="457189" indent="-457189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733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990575" indent="-380990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523962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667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2133547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743131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while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(cond1)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sync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sem_post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consumer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sem_wait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do_work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10E63B1-63E4-4854-9904-1990EF7CFC1B}"/>
              </a:ext>
            </a:extLst>
          </p:cNvPr>
          <p:cNvCxnSpPr>
            <a:cxnSpLocks/>
            <a:stCxn id="70" idx="3"/>
            <a:endCxn id="86" idx="1"/>
          </p:cNvCxnSpPr>
          <p:nvPr/>
        </p:nvCxnSpPr>
        <p:spPr>
          <a:xfrm>
            <a:off x="2011955" y="5264302"/>
            <a:ext cx="1866757" cy="61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B138775-0833-41E2-A432-AE82EE44C708}"/>
              </a:ext>
            </a:extLst>
          </p:cNvPr>
          <p:cNvCxnSpPr>
            <a:cxnSpLocks/>
            <a:stCxn id="65" idx="3"/>
            <a:endCxn id="52" idx="1"/>
          </p:cNvCxnSpPr>
          <p:nvPr/>
        </p:nvCxnSpPr>
        <p:spPr>
          <a:xfrm>
            <a:off x="1819590" y="4432510"/>
            <a:ext cx="417381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013E986B-36AC-44FB-A8E8-BEC08B347836}"/>
              </a:ext>
            </a:extLst>
          </p:cNvPr>
          <p:cNvSpPr/>
          <p:nvPr/>
        </p:nvSpPr>
        <p:spPr>
          <a:xfrm>
            <a:off x="1812334" y="5143135"/>
            <a:ext cx="199621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CA769D7-4323-4D96-ABB6-03B41D8D898D}"/>
              </a:ext>
            </a:extLst>
          </p:cNvPr>
          <p:cNvSpPr/>
          <p:nvPr/>
        </p:nvSpPr>
        <p:spPr>
          <a:xfrm>
            <a:off x="2022500" y="347944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D746B4BB-706D-475B-B957-AB8B798DAF15}"/>
              </a:ext>
            </a:extLst>
          </p:cNvPr>
          <p:cNvCxnSpPr>
            <a:cxnSpLocks/>
            <a:stCxn id="99" idx="3"/>
            <a:endCxn id="68" idx="1"/>
          </p:cNvCxnSpPr>
          <p:nvPr/>
        </p:nvCxnSpPr>
        <p:spPr>
          <a:xfrm>
            <a:off x="8368887" y="5261672"/>
            <a:ext cx="1149822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02B0D56B-83E6-4A4C-9743-2E2A7F29EDEF}"/>
              </a:ext>
            </a:extLst>
          </p:cNvPr>
          <p:cNvCxnSpPr>
            <a:cxnSpLocks/>
            <a:stCxn id="96" idx="3"/>
            <a:endCxn id="110" idx="1"/>
          </p:cNvCxnSpPr>
          <p:nvPr/>
        </p:nvCxnSpPr>
        <p:spPr>
          <a:xfrm>
            <a:off x="8176522" y="4441506"/>
            <a:ext cx="398260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9" name="Rectangle 98">
            <a:extLst>
              <a:ext uri="{FF2B5EF4-FFF2-40B4-BE49-F238E27FC236}">
                <a16:creationId xmlns:a16="http://schemas.microsoft.com/office/drawing/2014/main" id="{5C73B22D-7916-40F2-A167-68CF5E9F1E89}"/>
              </a:ext>
            </a:extLst>
          </p:cNvPr>
          <p:cNvSpPr/>
          <p:nvPr/>
        </p:nvSpPr>
        <p:spPr>
          <a:xfrm>
            <a:off x="8169266" y="5140505"/>
            <a:ext cx="199621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4C5B67F8-6B85-465F-A358-54852F61438B}"/>
              </a:ext>
            </a:extLst>
          </p:cNvPr>
          <p:cNvSpPr/>
          <p:nvPr/>
        </p:nvSpPr>
        <p:spPr>
          <a:xfrm>
            <a:off x="8389975" y="3506063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26295EE-9E74-4A2B-9DD8-59AC801CC593}"/>
              </a:ext>
            </a:extLst>
          </p:cNvPr>
          <p:cNvSpPr/>
          <p:nvPr/>
        </p:nvSpPr>
        <p:spPr>
          <a:xfrm>
            <a:off x="9326563" y="3506063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30AB1F88-6198-4150-B37E-19BEFC6060C0}"/>
              </a:ext>
            </a:extLst>
          </p:cNvPr>
          <p:cNvSpPr/>
          <p:nvPr/>
        </p:nvSpPr>
        <p:spPr>
          <a:xfrm>
            <a:off x="9745110" y="5140505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9F24B2E4-9C07-4D45-A6BE-AFBA7316AEC8}"/>
              </a:ext>
            </a:extLst>
          </p:cNvPr>
          <p:cNvCxnSpPr>
            <a:cxnSpLocks/>
            <a:stCxn id="110" idx="3"/>
            <a:endCxn id="94" idx="1"/>
          </p:cNvCxnSpPr>
          <p:nvPr/>
        </p:nvCxnSpPr>
        <p:spPr>
          <a:xfrm>
            <a:off x="8774403" y="4441506"/>
            <a:ext cx="735115" cy="1271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31523525-433F-41DA-9C3D-9278F9D97A79}"/>
              </a:ext>
            </a:extLst>
          </p:cNvPr>
          <p:cNvSpPr txBox="1"/>
          <p:nvPr/>
        </p:nvSpPr>
        <p:spPr>
          <a:xfrm>
            <a:off x="7808461" y="5961888"/>
            <a:ext cx="2816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WakeAMAP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applied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E296A7FF-DF61-449F-94F9-BD9827765826}"/>
              </a:ext>
            </a:extLst>
          </p:cNvPr>
          <p:cNvSpPr txBox="1"/>
          <p:nvPr/>
        </p:nvSpPr>
        <p:spPr>
          <a:xfrm>
            <a:off x="627184" y="1590295"/>
            <a:ext cx="6459415" cy="461665"/>
          </a:xfrm>
          <a:prstGeom prst="rect">
            <a:avLst/>
          </a:prstGeom>
          <a:noFill/>
        </p:spPr>
        <p:txBody>
          <a:bodyPr wrap="square" lIns="91440" rtlCol="0">
            <a:spAutoFit/>
          </a:bodyPr>
          <a:lstStyle/>
          <a:p>
            <a:r>
              <a:rPr lang="en-US" sz="2400" dirty="0"/>
              <a:t>Wake up as many threads as possible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3AE450A8-CDE9-4A54-A082-CF99D826E2DC}"/>
              </a:ext>
            </a:extLst>
          </p:cNvPr>
          <p:cNvSpPr txBox="1"/>
          <p:nvPr/>
        </p:nvSpPr>
        <p:spPr>
          <a:xfrm>
            <a:off x="7620970" y="3939923"/>
            <a:ext cx="911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map[s]=1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539B799-16B8-4BDF-BA22-E50D8138B80C}"/>
              </a:ext>
            </a:extLst>
          </p:cNvPr>
          <p:cNvSpPr txBox="1"/>
          <p:nvPr/>
        </p:nvSpPr>
        <p:spPr>
          <a:xfrm>
            <a:off x="7842098" y="4765431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map[s]=</a:t>
            </a:r>
            <a:r>
              <a:rPr lang="en-US" altLang="zh-CN" sz="1400" dirty="0"/>
              <a:t>2</a:t>
            </a:r>
            <a:endParaRPr lang="en-US" sz="1400" dirty="0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3843640-84B5-4CBF-9577-5980CF9E3EE5}"/>
              </a:ext>
            </a:extLst>
          </p:cNvPr>
          <p:cNvSpPr txBox="1"/>
          <p:nvPr/>
        </p:nvSpPr>
        <p:spPr>
          <a:xfrm>
            <a:off x="8038220" y="3186326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map[s]=1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506BD9B-C587-4F20-95C9-37E24B7290D1}"/>
              </a:ext>
            </a:extLst>
          </p:cNvPr>
          <p:cNvSpPr txBox="1"/>
          <p:nvPr/>
        </p:nvSpPr>
        <p:spPr>
          <a:xfrm>
            <a:off x="8982693" y="318692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map[s]=</a:t>
            </a:r>
            <a:r>
              <a:rPr lang="en-US" altLang="zh-CN" sz="1400" dirty="0"/>
              <a:t>0</a:t>
            </a:r>
            <a:endParaRPr lang="en-US" sz="1400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5E982B5E-CEEA-4D49-B444-0899D9DD8C79}"/>
              </a:ext>
            </a:extLst>
          </p:cNvPr>
          <p:cNvCxnSpPr>
            <a:cxnSpLocks/>
            <a:stCxn id="52" idx="3"/>
            <a:endCxn id="61" idx="1"/>
          </p:cNvCxnSpPr>
          <p:nvPr/>
        </p:nvCxnSpPr>
        <p:spPr>
          <a:xfrm flipV="1">
            <a:off x="2436592" y="4429335"/>
            <a:ext cx="1009305" cy="3175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7E9D0222-B470-43C6-9189-D9ECBF87C160}"/>
              </a:ext>
            </a:extLst>
          </p:cNvPr>
          <p:cNvCxnSpPr>
            <a:cxnSpLocks/>
          </p:cNvCxnSpPr>
          <p:nvPr/>
        </p:nvCxnSpPr>
        <p:spPr>
          <a:xfrm>
            <a:off x="9714970" y="4441506"/>
            <a:ext cx="1012665" cy="1271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C1D6EA0-FAE3-47F5-B7C6-4789F99A7065}"/>
              </a:ext>
            </a:extLst>
          </p:cNvPr>
          <p:cNvCxnSpPr>
            <a:cxnSpLocks/>
            <a:stCxn id="108" idx="3"/>
          </p:cNvCxnSpPr>
          <p:nvPr/>
        </p:nvCxnSpPr>
        <p:spPr>
          <a:xfrm>
            <a:off x="9944731" y="5261672"/>
            <a:ext cx="1015860" cy="0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0AFF5341-CC42-4616-A523-5FB012CE2989}"/>
              </a:ext>
            </a:extLst>
          </p:cNvPr>
          <p:cNvSpPr/>
          <p:nvPr/>
        </p:nvSpPr>
        <p:spPr>
          <a:xfrm>
            <a:off x="1619969" y="4311343"/>
            <a:ext cx="199621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268D1C9-0B48-422B-B56D-B0B44388000A}"/>
              </a:ext>
            </a:extLst>
          </p:cNvPr>
          <p:cNvSpPr/>
          <p:nvPr/>
        </p:nvSpPr>
        <p:spPr>
          <a:xfrm>
            <a:off x="3445897" y="430816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47C812D-45E6-4FA6-9D10-F8C42CF44BE1}"/>
              </a:ext>
            </a:extLst>
          </p:cNvPr>
          <p:cNvSpPr/>
          <p:nvPr/>
        </p:nvSpPr>
        <p:spPr>
          <a:xfrm>
            <a:off x="2236971" y="4311343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6EB1A4E-4325-43DD-A6AE-FEFBBAC4361D}"/>
              </a:ext>
            </a:extLst>
          </p:cNvPr>
          <p:cNvSpPr/>
          <p:nvPr/>
        </p:nvSpPr>
        <p:spPr>
          <a:xfrm>
            <a:off x="1424666" y="347944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488940E-F532-4526-A4CC-39DD8A7ECE87}"/>
              </a:ext>
            </a:extLst>
          </p:cNvPr>
          <p:cNvSpPr/>
          <p:nvPr/>
        </p:nvSpPr>
        <p:spPr>
          <a:xfrm>
            <a:off x="2516377" y="347944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12A8D04-72F2-4560-8C84-7AEABFC883F5}"/>
              </a:ext>
            </a:extLst>
          </p:cNvPr>
          <p:cNvCxnSpPr>
            <a:cxnSpLocks/>
            <a:stCxn id="86" idx="3"/>
          </p:cNvCxnSpPr>
          <p:nvPr/>
        </p:nvCxnSpPr>
        <p:spPr>
          <a:xfrm>
            <a:off x="4078333" y="5264363"/>
            <a:ext cx="1012113" cy="1850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5BED3144-FE92-4FBA-997B-42A255F730DC}"/>
              </a:ext>
            </a:extLst>
          </p:cNvPr>
          <p:cNvSpPr/>
          <p:nvPr/>
        </p:nvSpPr>
        <p:spPr>
          <a:xfrm>
            <a:off x="3878712" y="514319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DDA6FD1-77DF-450A-9B55-A6ADF08096AF}"/>
              </a:ext>
            </a:extLst>
          </p:cNvPr>
          <p:cNvSpPr/>
          <p:nvPr/>
        </p:nvSpPr>
        <p:spPr>
          <a:xfrm>
            <a:off x="3050587" y="3479448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0D46846-953F-4474-BD79-6EF673F0E386}"/>
              </a:ext>
            </a:extLst>
          </p:cNvPr>
          <p:cNvCxnSpPr>
            <a:cxnSpLocks/>
            <a:stCxn id="69" idx="3"/>
            <a:endCxn id="77" idx="1"/>
          </p:cNvCxnSpPr>
          <p:nvPr/>
        </p:nvCxnSpPr>
        <p:spPr>
          <a:xfrm>
            <a:off x="3250208" y="3600615"/>
            <a:ext cx="395310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220F6A13-FC5B-4470-95A5-8264D5EDCE99}"/>
              </a:ext>
            </a:extLst>
          </p:cNvPr>
          <p:cNvSpPr/>
          <p:nvPr/>
        </p:nvSpPr>
        <p:spPr>
          <a:xfrm>
            <a:off x="7721083" y="3506063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9C99A9E-8800-4810-BE7A-78C56DDC1928}"/>
              </a:ext>
            </a:extLst>
          </p:cNvPr>
          <p:cNvSpPr/>
          <p:nvPr/>
        </p:nvSpPr>
        <p:spPr>
          <a:xfrm>
            <a:off x="8857573" y="3506063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9FC197-5CD5-47B7-B039-C5343CCBC7E7}"/>
              </a:ext>
            </a:extLst>
          </p:cNvPr>
          <p:cNvSpPr/>
          <p:nvPr/>
        </p:nvSpPr>
        <p:spPr>
          <a:xfrm>
            <a:off x="9509518" y="4321610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3506F6CB-C509-448A-BEB3-3DAFF72AC048}"/>
              </a:ext>
            </a:extLst>
          </p:cNvPr>
          <p:cNvSpPr/>
          <p:nvPr/>
        </p:nvSpPr>
        <p:spPr>
          <a:xfrm>
            <a:off x="8574782" y="4320339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BB1A651-DB44-4C19-BF4B-8379C0D02452}"/>
              </a:ext>
            </a:extLst>
          </p:cNvPr>
          <p:cNvSpPr/>
          <p:nvPr/>
        </p:nvSpPr>
        <p:spPr>
          <a:xfrm>
            <a:off x="7976901" y="4320339"/>
            <a:ext cx="199621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B2F9782-A4EA-460A-A0B7-47897F5B5C33}"/>
              </a:ext>
            </a:extLst>
          </p:cNvPr>
          <p:cNvSpPr/>
          <p:nvPr/>
        </p:nvSpPr>
        <p:spPr>
          <a:xfrm>
            <a:off x="9518709" y="5140505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B218ADD-8A0F-48B8-88DD-317A1BE98F27}"/>
              </a:ext>
            </a:extLst>
          </p:cNvPr>
          <p:cNvSpPr/>
          <p:nvPr/>
        </p:nvSpPr>
        <p:spPr>
          <a:xfrm>
            <a:off x="3645518" y="347944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019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133365">
        <p159:morph option="byObject"/>
      </p:transition>
    </mc:Choice>
    <mc:Fallback xmlns="">
      <p:transition advTm="1333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500"/>
                            </p:stCondLst>
                            <p:childTnLst>
                              <p:par>
                                <p:cTn id="19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500"/>
                            </p:stCondLst>
                            <p:childTnLst>
                              <p:par>
                                <p:cTn id="20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2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41" grpId="0" build="allAtOnce" animBg="1"/>
      <p:bldP spid="70" grpId="0" animBg="1"/>
      <p:bldP spid="72" grpId="0" animBg="1"/>
      <p:bldP spid="99" grpId="0" animBg="1"/>
      <p:bldP spid="101" grpId="0" animBg="1"/>
      <p:bldP spid="103" grpId="0" animBg="1"/>
      <p:bldP spid="108" grpId="0" animBg="1"/>
      <p:bldP spid="116" grpId="0"/>
      <p:bldP spid="158" grpId="0"/>
      <p:bldP spid="159" grpId="0"/>
      <p:bldP spid="160" grpId="0"/>
      <p:bldP spid="161" grpId="0"/>
      <p:bldP spid="65" grpId="0" animBg="1"/>
      <p:bldP spid="61" grpId="0" animBg="1"/>
      <p:bldP spid="52" grpId="0" animBg="1"/>
      <p:bldP spid="57" grpId="0" animBg="1"/>
      <p:bldP spid="59" grpId="0" animBg="1"/>
      <p:bldP spid="86" grpId="0" animBg="1"/>
      <p:bldP spid="69" grpId="0" animBg="1"/>
      <p:bldP spid="74" grpId="0" animBg="1"/>
      <p:bldP spid="75" grpId="0" animBg="1"/>
      <p:bldP spid="94" grpId="0" animBg="1"/>
      <p:bldP spid="110" grpId="0" animBg="1"/>
      <p:bldP spid="96" grpId="0" animBg="1"/>
      <p:bldP spid="68" grpId="0" animBg="1"/>
      <p:bldP spid="7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FE114-0712-46D8-AFFD-1AD2E2553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Non-Deterministic Nature </a:t>
            </a:r>
            <a:br>
              <a:rPr lang="en-US" dirty="0"/>
            </a:br>
            <a:r>
              <a:rPr lang="en-US" dirty="0"/>
              <a:t>of Multithreaded Programs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229A5-6A4C-4798-8EC9-615BCA019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075688"/>
            <a:ext cx="11082528" cy="4175643"/>
          </a:xfrm>
        </p:spPr>
        <p:txBody>
          <a:bodyPr/>
          <a:lstStyle/>
          <a:p>
            <a:r>
              <a:rPr lang="en-US" dirty="0"/>
              <a:t>Hard to get right</a:t>
            </a:r>
          </a:p>
          <a:p>
            <a:pPr lvl="1"/>
            <a:r>
              <a:rPr lang="en-US" sz="2800" dirty="0"/>
              <a:t>A large number of possible schedules</a:t>
            </a:r>
          </a:p>
          <a:p>
            <a:pPr lvl="1"/>
            <a:r>
              <a:rPr lang="en-US" sz="2800" dirty="0"/>
              <a:t>Different executions can get different results</a:t>
            </a:r>
          </a:p>
          <a:p>
            <a:pPr lvl="1"/>
            <a:r>
              <a:rPr lang="en-US" sz="2800" dirty="0"/>
              <a:t>Difficult to write, test, debug, and verify</a:t>
            </a:r>
          </a:p>
          <a:p>
            <a:pPr marL="609585" lvl="1" indent="0">
              <a:buNone/>
            </a:pPr>
            <a:endParaRPr lang="en-US" dirty="0"/>
          </a:p>
          <a:p>
            <a:r>
              <a:rPr lang="en-US" dirty="0"/>
              <a:t>Suffer from concurrency issues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6F24-8716-495C-81AE-5FEFAB3A2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53565-30E2-EF4E-BD86-003AE354AE10}" type="slidenum">
              <a:rPr lang="en-US" smtClean="0"/>
              <a:t>2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663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620"/>
    </mc:Choice>
    <mc:Fallback xmlns="">
      <p:transition spd="slow" advTm="29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>
            <a:extLst>
              <a:ext uri="{FF2B5EF4-FFF2-40B4-BE49-F238E27FC236}">
                <a16:creationId xmlns:a16="http://schemas.microsoft.com/office/drawing/2014/main" id="{547CE68E-0253-4184-9786-DF34EFDB5D8E}"/>
              </a:ext>
            </a:extLst>
          </p:cNvPr>
          <p:cNvGrpSpPr/>
          <p:nvPr/>
        </p:nvGrpSpPr>
        <p:grpSpPr>
          <a:xfrm>
            <a:off x="6781355" y="3419856"/>
            <a:ext cx="4865122" cy="2033540"/>
            <a:chOff x="6792692" y="2696215"/>
            <a:chExt cx="4865122" cy="2033540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73D8CAC3-433C-4A0E-B766-E95CDF484CEB}"/>
                </a:ext>
              </a:extLst>
            </p:cNvPr>
            <p:cNvCxnSpPr>
              <a:cxnSpLocks/>
              <a:stCxn id="93" idx="3"/>
            </p:cNvCxnSpPr>
            <p:nvPr/>
          </p:nvCxnSpPr>
          <p:spPr>
            <a:xfrm flipV="1">
              <a:off x="7524212" y="4543303"/>
              <a:ext cx="4132302" cy="1786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320C02B-89F2-4032-B22E-3EBFFDB08825}"/>
                </a:ext>
              </a:extLst>
            </p:cNvPr>
            <p:cNvCxnSpPr>
              <a:cxnSpLocks/>
              <a:stCxn id="94" idx="3"/>
            </p:cNvCxnSpPr>
            <p:nvPr/>
          </p:nvCxnSpPr>
          <p:spPr>
            <a:xfrm>
              <a:off x="7524212" y="3712985"/>
              <a:ext cx="4132302" cy="2081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FEC2ECD-2E1C-4639-8891-1E2B5DF013CB}"/>
                </a:ext>
              </a:extLst>
            </p:cNvPr>
            <p:cNvCxnSpPr>
              <a:cxnSpLocks/>
              <a:stCxn id="92" idx="3"/>
            </p:cNvCxnSpPr>
            <p:nvPr/>
          </p:nvCxnSpPr>
          <p:spPr>
            <a:xfrm>
              <a:off x="7525512" y="2880881"/>
              <a:ext cx="4132302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1BD76EB5-5668-40B7-ACCA-B6362383EA64}"/>
                </a:ext>
              </a:extLst>
            </p:cNvPr>
            <p:cNvSpPr txBox="1"/>
            <p:nvPr/>
          </p:nvSpPr>
          <p:spPr>
            <a:xfrm>
              <a:off x="6793992" y="269621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Wait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74F35AD-6125-4B6B-ACE2-C06541E7A7C7}"/>
                </a:ext>
              </a:extLst>
            </p:cNvPr>
            <p:cNvSpPr txBox="1"/>
            <p:nvPr/>
          </p:nvSpPr>
          <p:spPr>
            <a:xfrm>
              <a:off x="6792692" y="4360423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Post2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A764593-AD9B-41E5-869E-D50B22E34BE7}"/>
                </a:ext>
              </a:extLst>
            </p:cNvPr>
            <p:cNvSpPr txBox="1"/>
            <p:nvPr/>
          </p:nvSpPr>
          <p:spPr>
            <a:xfrm>
              <a:off x="6792692" y="3528319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Post1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8A5700F-EC08-44A7-A221-0C8D3C604F21}"/>
              </a:ext>
            </a:extLst>
          </p:cNvPr>
          <p:cNvGrpSpPr/>
          <p:nvPr/>
        </p:nvGrpSpPr>
        <p:grpSpPr>
          <a:xfrm>
            <a:off x="512064" y="3419727"/>
            <a:ext cx="4831954" cy="2028673"/>
            <a:chOff x="513769" y="2707919"/>
            <a:chExt cx="4831954" cy="2028673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EC18655-861D-4D40-BE5C-5340960F22D0}"/>
                </a:ext>
              </a:extLst>
            </p:cNvPr>
            <p:cNvCxnSpPr>
              <a:cxnSpLocks/>
              <a:stCxn id="85" idx="3"/>
            </p:cNvCxnSpPr>
            <p:nvPr/>
          </p:nvCxnSpPr>
          <p:spPr>
            <a:xfrm flipV="1">
              <a:off x="1245289" y="4546748"/>
              <a:ext cx="410043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07698D9-4E9F-4F21-9138-BE71939451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45289" y="3723032"/>
              <a:ext cx="410043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07BBC6D3-3830-4AF0-85EF-878ECC729E1B}"/>
                </a:ext>
              </a:extLst>
            </p:cNvPr>
            <p:cNvCxnSpPr>
              <a:cxnSpLocks/>
              <a:stCxn id="83" idx="3"/>
            </p:cNvCxnSpPr>
            <p:nvPr/>
          </p:nvCxnSpPr>
          <p:spPr>
            <a:xfrm>
              <a:off x="1245289" y="2892585"/>
              <a:ext cx="410043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21F341A6-85A9-45E9-BFC1-7406A2F98BC8}"/>
                </a:ext>
              </a:extLst>
            </p:cNvPr>
            <p:cNvSpPr txBox="1"/>
            <p:nvPr/>
          </p:nvSpPr>
          <p:spPr>
            <a:xfrm>
              <a:off x="513769" y="2707919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Wait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7D71FA94-0FFE-444E-831B-E9B0500B3DEE}"/>
                </a:ext>
              </a:extLst>
            </p:cNvPr>
            <p:cNvSpPr txBox="1"/>
            <p:nvPr/>
          </p:nvSpPr>
          <p:spPr>
            <a:xfrm>
              <a:off x="513769" y="4367260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Post2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B997442-03FD-4D3C-92CE-50244F2F941E}"/>
                </a:ext>
              </a:extLst>
            </p:cNvPr>
            <p:cNvSpPr txBox="1"/>
            <p:nvPr/>
          </p:nvSpPr>
          <p:spPr>
            <a:xfrm>
              <a:off x="513769" y="3539703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Post1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4859A5-8CC1-4D83-B45F-A109EFCE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BranchedWake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D3382-3A38-4C1A-A6E5-B51E347FE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17</a:t>
            </a:r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729695F-855E-4133-BAD6-E7C1BE515B8A}"/>
              </a:ext>
            </a:extLst>
          </p:cNvPr>
          <p:cNvSpPr txBox="1"/>
          <p:nvPr/>
        </p:nvSpPr>
        <p:spPr>
          <a:xfrm>
            <a:off x="1512980" y="5957887"/>
            <a:ext cx="2816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Round-robin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8" name="Content Placeholder 2">
            <a:extLst>
              <a:ext uri="{FF2B5EF4-FFF2-40B4-BE49-F238E27FC236}">
                <a16:creationId xmlns:a16="http://schemas.microsoft.com/office/drawing/2014/main" id="{9BC2E6DE-7F4C-4EE3-BA35-CB7609F21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4785" y="612558"/>
            <a:ext cx="7349383" cy="2037996"/>
          </a:xfrm>
        </p:spPr>
        <p:txBody>
          <a:bodyPr numCol="2"/>
          <a:lstStyle/>
          <a:p>
            <a:pPr marL="0" indent="0">
              <a:buNone/>
            </a:pPr>
            <a:r>
              <a:rPr lang="en-US" sz="1600" dirty="0">
                <a:cs typeface="Consolas" panose="020B0609020204030204" pitchFamily="49" charset="0"/>
              </a:rPr>
              <a:t>Multiple Post threads: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sync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isLastPostThread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marL="0" indent="0">
              <a:buNone/>
            </a:pP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The last thread posts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sem_post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(s);</a:t>
            </a:r>
          </a:p>
          <a:p>
            <a:pPr marL="0" indent="0">
              <a:buNone/>
            </a:pPr>
            <a:r>
              <a:rPr lang="en-US" sz="1600" dirty="0" err="1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do_work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sync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600" dirty="0">
              <a:latin typeface="+mn-lt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/>
              <a:t>Waiting thread:</a:t>
            </a:r>
          </a:p>
          <a:p>
            <a:pPr marL="0" indent="0">
              <a:buNone/>
            </a:pP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sem_wait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(s);</a:t>
            </a:r>
          </a:p>
          <a:p>
            <a:pPr marL="0" indent="0">
              <a:buNone/>
            </a:pPr>
            <a:r>
              <a:rPr lang="en-US" sz="1600" dirty="0" err="1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do_work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sync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600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EC281B7-BDE1-4090-A776-7AD46EA84BB4}"/>
              </a:ext>
            </a:extLst>
          </p:cNvPr>
          <p:cNvSpPr/>
          <p:nvPr/>
        </p:nvSpPr>
        <p:spPr>
          <a:xfrm>
            <a:off x="1854650" y="5129380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F8D2576-5B28-4F31-BE23-4AF56ECF831A}"/>
              </a:ext>
            </a:extLst>
          </p:cNvPr>
          <p:cNvCxnSpPr>
            <a:cxnSpLocks/>
            <a:stCxn id="36" idx="3"/>
            <a:endCxn id="56" idx="1"/>
          </p:cNvCxnSpPr>
          <p:nvPr/>
        </p:nvCxnSpPr>
        <p:spPr>
          <a:xfrm flipV="1">
            <a:off x="1677370" y="3607678"/>
            <a:ext cx="2325308" cy="2674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84E66E0-5CC1-4956-8529-0F3922DD0962}"/>
              </a:ext>
            </a:extLst>
          </p:cNvPr>
          <p:cNvCxnSpPr>
            <a:cxnSpLocks/>
            <a:stCxn id="43" idx="3"/>
            <a:endCxn id="46" idx="1"/>
          </p:cNvCxnSpPr>
          <p:nvPr/>
        </p:nvCxnSpPr>
        <p:spPr>
          <a:xfrm flipV="1">
            <a:off x="2523520" y="5253311"/>
            <a:ext cx="1250320" cy="254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22936074-2BB1-489E-B9E2-B4435BD53101}"/>
              </a:ext>
            </a:extLst>
          </p:cNvPr>
          <p:cNvSpPr/>
          <p:nvPr/>
        </p:nvSpPr>
        <p:spPr>
          <a:xfrm>
            <a:off x="3773840" y="5132144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1CC0556-C951-4841-B7BB-484A1FEE73B4}"/>
              </a:ext>
            </a:extLst>
          </p:cNvPr>
          <p:cNvSpPr txBox="1"/>
          <p:nvPr/>
        </p:nvSpPr>
        <p:spPr>
          <a:xfrm>
            <a:off x="7731080" y="5957887"/>
            <a:ext cx="3161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BranchedWake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&amp;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BoostBlocked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45AD974-4046-41EA-B7F9-6194AA2ECE87}"/>
              </a:ext>
            </a:extLst>
          </p:cNvPr>
          <p:cNvSpPr/>
          <p:nvPr/>
        </p:nvSpPr>
        <p:spPr>
          <a:xfrm>
            <a:off x="7930700" y="4320320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EB66EBF-5776-49DD-88B9-DE2358DE0950}"/>
              </a:ext>
            </a:extLst>
          </p:cNvPr>
          <p:cNvSpPr/>
          <p:nvPr/>
        </p:nvSpPr>
        <p:spPr>
          <a:xfrm>
            <a:off x="8133896" y="5143280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F89965B-42F2-4FEA-8EAF-629901E4B0C6}"/>
              </a:ext>
            </a:extLst>
          </p:cNvPr>
          <p:cNvSpPr/>
          <p:nvPr/>
        </p:nvSpPr>
        <p:spPr>
          <a:xfrm>
            <a:off x="10286371" y="4317145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53BBDA2-5814-4FE2-9911-17EFFB3ED003}"/>
              </a:ext>
            </a:extLst>
          </p:cNvPr>
          <p:cNvCxnSpPr>
            <a:cxnSpLocks/>
            <a:stCxn id="57" idx="3"/>
            <a:endCxn id="59" idx="1"/>
          </p:cNvCxnSpPr>
          <p:nvPr/>
        </p:nvCxnSpPr>
        <p:spPr>
          <a:xfrm>
            <a:off x="7930701" y="3599195"/>
            <a:ext cx="923133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177E9C3A-D6A9-4A05-AFD6-53992343643F}"/>
              </a:ext>
            </a:extLst>
          </p:cNvPr>
          <p:cNvSpPr txBox="1"/>
          <p:nvPr/>
        </p:nvSpPr>
        <p:spPr>
          <a:xfrm>
            <a:off x="627185" y="1590295"/>
            <a:ext cx="5097376" cy="830997"/>
          </a:xfrm>
          <a:prstGeom prst="rect">
            <a:avLst/>
          </a:prstGeom>
          <a:noFill/>
        </p:spPr>
        <p:txBody>
          <a:bodyPr wrap="square" lIns="91440" rtlCol="0">
            <a:spAutoFit/>
          </a:bodyPr>
          <a:lstStyle/>
          <a:p>
            <a:r>
              <a:rPr lang="en-US" sz="2400" dirty="0"/>
              <a:t>Handle threads that have wake-up synchronization in a branch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0171B0D-DB30-43B6-B716-3965C4DD2BB8}"/>
              </a:ext>
            </a:extLst>
          </p:cNvPr>
          <p:cNvSpPr/>
          <p:nvPr/>
        </p:nvSpPr>
        <p:spPr>
          <a:xfrm>
            <a:off x="1477749" y="3489185"/>
            <a:ext cx="199621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E000ED5-D9A3-42DA-9316-67B8605E4D13}"/>
              </a:ext>
            </a:extLst>
          </p:cNvPr>
          <p:cNvSpPr/>
          <p:nvPr/>
        </p:nvSpPr>
        <p:spPr>
          <a:xfrm>
            <a:off x="7731080" y="3478028"/>
            <a:ext cx="199621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9F746DF-9DEC-47FF-9999-892E589DE31A}"/>
              </a:ext>
            </a:extLst>
          </p:cNvPr>
          <p:cNvSpPr/>
          <p:nvPr/>
        </p:nvSpPr>
        <p:spPr>
          <a:xfrm>
            <a:off x="2323899" y="5132398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23E0F73-DE5E-4009-8C9E-85E8397EFB7F}"/>
              </a:ext>
            </a:extLst>
          </p:cNvPr>
          <p:cNvSpPr/>
          <p:nvPr/>
        </p:nvSpPr>
        <p:spPr>
          <a:xfrm>
            <a:off x="5726630" y="972229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F083778-E996-40B4-B583-E0E86B9B6FC6}"/>
              </a:ext>
            </a:extLst>
          </p:cNvPr>
          <p:cNvSpPr/>
          <p:nvPr/>
        </p:nvSpPr>
        <p:spPr>
          <a:xfrm>
            <a:off x="9280794" y="972228"/>
            <a:ext cx="199621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7BA2F18-9F56-481C-8BD5-24264D43B82D}"/>
              </a:ext>
            </a:extLst>
          </p:cNvPr>
          <p:cNvSpPr/>
          <p:nvPr/>
        </p:nvSpPr>
        <p:spPr>
          <a:xfrm>
            <a:off x="5726630" y="1855682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F0D4775-A50B-47AD-A0A4-530B7AF5C70C}"/>
              </a:ext>
            </a:extLst>
          </p:cNvPr>
          <p:cNvSpPr/>
          <p:nvPr/>
        </p:nvSpPr>
        <p:spPr>
          <a:xfrm>
            <a:off x="5726630" y="2410007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478E6BD-9323-43B4-AE84-C9516C28D10D}"/>
              </a:ext>
            </a:extLst>
          </p:cNvPr>
          <p:cNvSpPr/>
          <p:nvPr/>
        </p:nvSpPr>
        <p:spPr>
          <a:xfrm>
            <a:off x="5723038" y="185956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9F107C3-B148-4D72-AB2C-09F2FD881FFD}"/>
              </a:ext>
            </a:extLst>
          </p:cNvPr>
          <p:cNvSpPr/>
          <p:nvPr/>
        </p:nvSpPr>
        <p:spPr>
          <a:xfrm>
            <a:off x="9280794" y="979573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5A5B5AD-EC06-4E8D-AD38-47958B8F3B1A}"/>
              </a:ext>
            </a:extLst>
          </p:cNvPr>
          <p:cNvSpPr/>
          <p:nvPr/>
        </p:nvSpPr>
        <p:spPr>
          <a:xfrm>
            <a:off x="5728700" y="1863203"/>
            <a:ext cx="199621" cy="242333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7C749CB-3E91-4D6C-B8AD-A04878935964}"/>
              </a:ext>
            </a:extLst>
          </p:cNvPr>
          <p:cNvSpPr/>
          <p:nvPr/>
        </p:nvSpPr>
        <p:spPr>
          <a:xfrm>
            <a:off x="9280794" y="156065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EB92459-EE2D-4E54-8EF2-5C280BB07A4D}"/>
              </a:ext>
            </a:extLst>
          </p:cNvPr>
          <p:cNvCxnSpPr>
            <a:cxnSpLocks/>
            <a:stCxn id="33" idx="3"/>
            <a:endCxn id="41" idx="1"/>
          </p:cNvCxnSpPr>
          <p:nvPr/>
        </p:nvCxnSpPr>
        <p:spPr>
          <a:xfrm>
            <a:off x="1851075" y="4421081"/>
            <a:ext cx="1700784" cy="38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74933DF5-1D9D-41A1-B7D4-5B610232D50C}"/>
              </a:ext>
            </a:extLst>
          </p:cNvPr>
          <p:cNvSpPr/>
          <p:nvPr/>
        </p:nvSpPr>
        <p:spPr>
          <a:xfrm>
            <a:off x="1651454" y="4299914"/>
            <a:ext cx="199621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CFB4800-32B4-4D03-A350-1EEC662B47EB}"/>
              </a:ext>
            </a:extLst>
          </p:cNvPr>
          <p:cNvSpPr/>
          <p:nvPr/>
        </p:nvSpPr>
        <p:spPr>
          <a:xfrm>
            <a:off x="3549925" y="4300294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BA5B5A4-5CBE-47F1-9E5F-ADE477D7F7C3}"/>
              </a:ext>
            </a:extLst>
          </p:cNvPr>
          <p:cNvCxnSpPr>
            <a:cxnSpLocks/>
            <a:stCxn id="68" idx="3"/>
            <a:endCxn id="61" idx="1"/>
          </p:cNvCxnSpPr>
          <p:nvPr/>
        </p:nvCxnSpPr>
        <p:spPr>
          <a:xfrm flipV="1">
            <a:off x="8565898" y="4438312"/>
            <a:ext cx="1720473" cy="3175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6606B9D-C44B-4884-9554-42AA29E4A92D}"/>
              </a:ext>
            </a:extLst>
          </p:cNvPr>
          <p:cNvCxnSpPr>
            <a:cxnSpLocks/>
            <a:stCxn id="65" idx="3"/>
            <a:endCxn id="70" idx="1"/>
          </p:cNvCxnSpPr>
          <p:nvPr/>
        </p:nvCxnSpPr>
        <p:spPr>
          <a:xfrm>
            <a:off x="8802766" y="5264447"/>
            <a:ext cx="1723872" cy="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297CF7A-2EC2-4E70-AB47-2BEC877A67E5}"/>
              </a:ext>
            </a:extLst>
          </p:cNvPr>
          <p:cNvCxnSpPr>
            <a:cxnSpLocks/>
            <a:stCxn id="59" idx="3"/>
            <a:endCxn id="72" idx="1"/>
          </p:cNvCxnSpPr>
          <p:nvPr/>
        </p:nvCxnSpPr>
        <p:spPr>
          <a:xfrm>
            <a:off x="9053455" y="3599195"/>
            <a:ext cx="1703183" cy="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D68DB599-6F07-D84C-9C83-24B323E02ACA}"/>
              </a:ext>
            </a:extLst>
          </p:cNvPr>
          <p:cNvSpPr/>
          <p:nvPr/>
        </p:nvSpPr>
        <p:spPr>
          <a:xfrm>
            <a:off x="4231806" y="429965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1883B27-6827-4473-91F5-2B29119D8389}"/>
              </a:ext>
            </a:extLst>
          </p:cNvPr>
          <p:cNvCxnSpPr>
            <a:cxnSpLocks/>
            <a:stCxn id="56" idx="3"/>
            <a:endCxn id="39" idx="1"/>
          </p:cNvCxnSpPr>
          <p:nvPr/>
        </p:nvCxnSpPr>
        <p:spPr>
          <a:xfrm flipV="1">
            <a:off x="4202299" y="3601202"/>
            <a:ext cx="265949" cy="6476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05EDD87-153F-4457-BE83-5D0F10E3BB97}"/>
              </a:ext>
            </a:extLst>
          </p:cNvPr>
          <p:cNvSpPr/>
          <p:nvPr/>
        </p:nvSpPr>
        <p:spPr>
          <a:xfrm>
            <a:off x="4468248" y="3480035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B30CA71-9644-4C90-B3E5-69B63B3A4197}"/>
              </a:ext>
            </a:extLst>
          </p:cNvPr>
          <p:cNvSpPr/>
          <p:nvPr/>
        </p:nvSpPr>
        <p:spPr>
          <a:xfrm>
            <a:off x="4002678" y="3486511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6601772-6370-40B2-B4FE-7D74BF6397E0}"/>
              </a:ext>
            </a:extLst>
          </p:cNvPr>
          <p:cNvSpPr/>
          <p:nvPr/>
        </p:nvSpPr>
        <p:spPr>
          <a:xfrm>
            <a:off x="8366277" y="4320320"/>
            <a:ext cx="199621" cy="242333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FFC0370-27A7-44DB-B431-F070D794830A}"/>
              </a:ext>
            </a:extLst>
          </p:cNvPr>
          <p:cNvSpPr/>
          <p:nvPr/>
        </p:nvSpPr>
        <p:spPr>
          <a:xfrm>
            <a:off x="8603145" y="5143280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CF7B2BD-7FC5-4418-A58A-2FB3F3EB802C}"/>
              </a:ext>
            </a:extLst>
          </p:cNvPr>
          <p:cNvSpPr/>
          <p:nvPr/>
        </p:nvSpPr>
        <p:spPr>
          <a:xfrm>
            <a:off x="10526638" y="5143280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3A2BCD7-9D9A-4FEE-8A2F-2496976EE505}"/>
              </a:ext>
            </a:extLst>
          </p:cNvPr>
          <p:cNvSpPr/>
          <p:nvPr/>
        </p:nvSpPr>
        <p:spPr>
          <a:xfrm>
            <a:off x="10756638" y="347802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FD0711B-07EB-4523-B169-0101FBE23C6D}"/>
              </a:ext>
            </a:extLst>
          </p:cNvPr>
          <p:cNvSpPr/>
          <p:nvPr/>
        </p:nvSpPr>
        <p:spPr>
          <a:xfrm>
            <a:off x="8853834" y="347802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708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7892">
        <p:fade/>
      </p:transition>
    </mc:Choice>
    <mc:Fallback xmlns="">
      <p:transition spd="med" advTm="14789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500"/>
                            </p:stCondLst>
                            <p:childTnLst>
                              <p:par>
                                <p:cTn id="2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3" dur="3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300"/>
                            </p:stCondLst>
                            <p:childTnLst>
                              <p:par>
                                <p:cTn id="2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5" dur="3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300"/>
                            </p:stCondLst>
                            <p:childTnLst>
                              <p:par>
                                <p:cTn id="2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98" grpId="0" uiExpand="1" build="p"/>
      <p:bldP spid="38" grpId="0" animBg="1"/>
      <p:bldP spid="46" grpId="0" animBg="1"/>
      <p:bldP spid="50" grpId="0"/>
      <p:bldP spid="55" grpId="0" animBg="1"/>
      <p:bldP spid="58" grpId="0" animBg="1"/>
      <p:bldP spid="61" grpId="0" animBg="1"/>
      <p:bldP spid="36" grpId="0" animBg="1"/>
      <p:bldP spid="57" grpId="0" animBg="1"/>
      <p:bldP spid="43" grpId="0" animBg="1"/>
      <p:bldP spid="60" grpId="0" animBg="1"/>
      <p:bldP spid="60" grpId="1" animBg="1"/>
      <p:bldP spid="62" grpId="0" animBg="1"/>
      <p:bldP spid="62" grpId="1" animBg="1"/>
      <p:bldP spid="64" grpId="0" animBg="1"/>
      <p:bldP spid="64" grpId="1" animBg="1"/>
      <p:bldP spid="66" grpId="0" animBg="1"/>
      <p:bldP spid="66" grpId="1" animBg="1"/>
      <p:bldP spid="66" grpId="2" animBg="1"/>
      <p:bldP spid="66" grpId="3" animBg="1"/>
      <p:bldP spid="69" grpId="0" animBg="1"/>
      <p:bldP spid="69" grpId="1" animBg="1"/>
      <p:bldP spid="69" grpId="2" animBg="1"/>
      <p:bldP spid="69" grpId="3" animBg="1"/>
      <p:bldP spid="71" grpId="0" animBg="1"/>
      <p:bldP spid="71" grpId="1" animBg="1"/>
      <p:bldP spid="71" grpId="2" animBg="1"/>
      <p:bldP spid="71" grpId="3" animBg="1"/>
      <p:bldP spid="73" grpId="0" animBg="1"/>
      <p:bldP spid="73" grpId="1" animBg="1"/>
      <p:bldP spid="51" grpId="0" animBg="1"/>
      <p:bldP spid="33" grpId="0" animBg="1"/>
      <p:bldP spid="41" grpId="0" animBg="1"/>
      <p:bldP spid="76" grpId="0" animBg="1"/>
      <p:bldP spid="39" grpId="0" animBg="1"/>
      <p:bldP spid="56" grpId="0" animBg="1"/>
      <p:bldP spid="68" grpId="0" animBg="1"/>
      <p:bldP spid="65" grpId="0" animBg="1"/>
      <p:bldP spid="70" grpId="0" animBg="1"/>
      <p:bldP spid="72" grpId="0" animBg="1"/>
      <p:bldP spid="5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57E1D3-3427-8749-BE5A-0D9CFCD28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04671D-AE76-6F43-9037-9E37547D5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Performance: all 108 programs</a:t>
            </a:r>
          </a:p>
          <a:p>
            <a:pPr lvl="1"/>
            <a:r>
              <a:rPr lang="en-US" sz="2800" dirty="0"/>
              <a:t>Used the same thread count as in Parrot</a:t>
            </a:r>
          </a:p>
          <a:p>
            <a:pPr lvl="1"/>
            <a:r>
              <a:rPr lang="en-US" sz="2800" dirty="0"/>
              <a:t>Parrot w/ soft barrier hint and </a:t>
            </a:r>
            <a:r>
              <a:rPr lang="en-US" sz="2800" dirty="0" err="1"/>
              <a:t>QiThread</a:t>
            </a:r>
            <a:r>
              <a:rPr lang="en-US" sz="2800" dirty="0"/>
              <a:t> w/ all policies enabled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50D4B2-AB1C-EE45-8B82-EFCFB1D24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18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59267560"/>
      </p:ext>
    </p:extLst>
  </p:cSld>
  <p:clrMapOvr>
    <a:masterClrMapping/>
  </p:clrMapOvr>
  <p:transition spd="slow" advTm="2897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559038CA-5F43-A048-AB88-C0B68E340A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249" y="-4503"/>
            <a:ext cx="11039949" cy="384048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C237DE2-1F02-F642-A29D-393C433FFC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16" y="3813278"/>
            <a:ext cx="10699637" cy="2970210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7118955-08CA-421E-929A-D1D2512FB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19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3D92DF-5840-4D78-84DE-AE3A67154CFB}"/>
              </a:ext>
            </a:extLst>
          </p:cNvPr>
          <p:cNvSpPr txBox="1"/>
          <p:nvPr/>
        </p:nvSpPr>
        <p:spPr>
          <a:xfrm>
            <a:off x="8560554" y="136523"/>
            <a:ext cx="21516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rPr>
              <a:t>≦90%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2800" dirty="0">
                <a:solidFill>
                  <a:srgbClr val="008000"/>
                </a:solidFill>
                <a:latin typeface="Calibri"/>
                <a:ea typeface="宋体" panose="02010600030101010101" pitchFamily="2" charset="-122"/>
              </a:rPr>
              <a:t>    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008000"/>
                </a:solidFill>
                <a:latin typeface="Calibri"/>
                <a:ea typeface="宋体" panose="02010600030101010101" pitchFamily="2" charset="-122"/>
              </a:rPr>
              <a:t>Similar    73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6F93CE-85BD-4480-B693-434C5BB94823}"/>
              </a:ext>
            </a:extLst>
          </p:cNvPr>
          <p:cNvSpPr txBox="1"/>
          <p:nvPr/>
        </p:nvSpPr>
        <p:spPr>
          <a:xfrm>
            <a:off x="945058" y="2046678"/>
            <a:ext cx="180975" cy="608410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82AD4-2AB2-421C-8A56-359BA539FA49}"/>
              </a:ext>
            </a:extLst>
          </p:cNvPr>
          <p:cNvSpPr txBox="1"/>
          <p:nvPr/>
        </p:nvSpPr>
        <p:spPr>
          <a:xfrm>
            <a:off x="1304809" y="2046678"/>
            <a:ext cx="181091" cy="482210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920858-540E-4242-A059-32B5762D4456}"/>
              </a:ext>
            </a:extLst>
          </p:cNvPr>
          <p:cNvSpPr txBox="1"/>
          <p:nvPr/>
        </p:nvSpPr>
        <p:spPr>
          <a:xfrm>
            <a:off x="1840390" y="2046678"/>
            <a:ext cx="180975" cy="608410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E3B1C1-E66F-44AE-9CF6-D816F028C056}"/>
              </a:ext>
            </a:extLst>
          </p:cNvPr>
          <p:cNvSpPr txBox="1"/>
          <p:nvPr/>
        </p:nvSpPr>
        <p:spPr>
          <a:xfrm>
            <a:off x="2562450" y="2046678"/>
            <a:ext cx="180975" cy="608410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91EC11-4F6F-4BA8-8B35-9ECE9473B267}"/>
              </a:ext>
            </a:extLst>
          </p:cNvPr>
          <p:cNvSpPr txBox="1"/>
          <p:nvPr/>
        </p:nvSpPr>
        <p:spPr>
          <a:xfrm>
            <a:off x="2752217" y="2046678"/>
            <a:ext cx="180975" cy="608410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084120-5E9C-4995-8B12-F91E53557C51}"/>
              </a:ext>
            </a:extLst>
          </p:cNvPr>
          <p:cNvSpPr txBox="1"/>
          <p:nvPr/>
        </p:nvSpPr>
        <p:spPr>
          <a:xfrm>
            <a:off x="6796339" y="4863527"/>
            <a:ext cx="175961" cy="733309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1B798C-BA68-4D01-9A80-1AD4D1BF70E9}"/>
              </a:ext>
            </a:extLst>
          </p:cNvPr>
          <p:cNvSpPr txBox="1"/>
          <p:nvPr/>
        </p:nvSpPr>
        <p:spPr>
          <a:xfrm>
            <a:off x="7511448" y="4858515"/>
            <a:ext cx="189638" cy="1199541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2CBCEA7-3CEB-421F-A507-805CE1CCD5F3}"/>
              </a:ext>
            </a:extLst>
          </p:cNvPr>
          <p:cNvSpPr txBox="1"/>
          <p:nvPr/>
        </p:nvSpPr>
        <p:spPr>
          <a:xfrm>
            <a:off x="8206039" y="4854002"/>
            <a:ext cx="201857" cy="485774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4CAF05-0DCB-4D01-A933-85E93AD0D927}"/>
              </a:ext>
            </a:extLst>
          </p:cNvPr>
          <p:cNvSpPr txBox="1"/>
          <p:nvPr/>
        </p:nvSpPr>
        <p:spPr>
          <a:xfrm>
            <a:off x="8561639" y="4868039"/>
            <a:ext cx="198082" cy="864867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22D2C1-A058-4F7B-BB04-E6368E260E39}"/>
              </a:ext>
            </a:extLst>
          </p:cNvPr>
          <p:cNvSpPr txBox="1"/>
          <p:nvPr/>
        </p:nvSpPr>
        <p:spPr>
          <a:xfrm>
            <a:off x="8927986" y="4863526"/>
            <a:ext cx="189638" cy="833572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7AC99D-D064-428A-AB67-17AC7089869D}"/>
              </a:ext>
            </a:extLst>
          </p:cNvPr>
          <p:cNvSpPr txBox="1"/>
          <p:nvPr/>
        </p:nvSpPr>
        <p:spPr>
          <a:xfrm>
            <a:off x="9803736" y="4859448"/>
            <a:ext cx="199359" cy="394585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CE9354-877C-45CD-AB7C-BE9A2D784E7B}"/>
              </a:ext>
            </a:extLst>
          </p:cNvPr>
          <p:cNvSpPr txBox="1"/>
          <p:nvPr/>
        </p:nvSpPr>
        <p:spPr>
          <a:xfrm>
            <a:off x="10003096" y="4855464"/>
            <a:ext cx="195217" cy="485774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9DCFF4-CBC4-4C66-9BD1-B6309B30E962}"/>
              </a:ext>
            </a:extLst>
          </p:cNvPr>
          <p:cNvSpPr txBox="1"/>
          <p:nvPr/>
        </p:nvSpPr>
        <p:spPr>
          <a:xfrm>
            <a:off x="3472436" y="2046678"/>
            <a:ext cx="180975" cy="608410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F846BB-BA97-4E41-94C8-C47460E3D5C5}"/>
              </a:ext>
            </a:extLst>
          </p:cNvPr>
          <p:cNvSpPr txBox="1"/>
          <p:nvPr/>
        </p:nvSpPr>
        <p:spPr>
          <a:xfrm>
            <a:off x="3653411" y="2046678"/>
            <a:ext cx="180975" cy="608410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C90FC6-5F9E-440C-AE8E-694E430D9C47}"/>
              </a:ext>
            </a:extLst>
          </p:cNvPr>
          <p:cNvSpPr txBox="1"/>
          <p:nvPr/>
        </p:nvSpPr>
        <p:spPr>
          <a:xfrm>
            <a:off x="4379813" y="2046678"/>
            <a:ext cx="720219" cy="608410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E280D48-0827-48BE-AFD5-1A51FA268731}"/>
              </a:ext>
            </a:extLst>
          </p:cNvPr>
          <p:cNvSpPr txBox="1"/>
          <p:nvPr/>
        </p:nvSpPr>
        <p:spPr>
          <a:xfrm>
            <a:off x="5205875" y="4855464"/>
            <a:ext cx="154868" cy="978766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E06C4DB-B959-49AF-BC10-E9880324A6AF}"/>
              </a:ext>
            </a:extLst>
          </p:cNvPr>
          <p:cNvSpPr txBox="1"/>
          <p:nvPr/>
        </p:nvSpPr>
        <p:spPr>
          <a:xfrm>
            <a:off x="5820058" y="2046678"/>
            <a:ext cx="194980" cy="782247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519844-D9BB-4C28-A86A-3363361B8789}"/>
              </a:ext>
            </a:extLst>
          </p:cNvPr>
          <p:cNvSpPr txBox="1"/>
          <p:nvPr/>
        </p:nvSpPr>
        <p:spPr>
          <a:xfrm>
            <a:off x="6363359" y="2046678"/>
            <a:ext cx="180974" cy="695325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808D7D-F5BD-45B2-954C-1A27D6879D37}"/>
              </a:ext>
            </a:extLst>
          </p:cNvPr>
          <p:cNvSpPr txBox="1"/>
          <p:nvPr/>
        </p:nvSpPr>
        <p:spPr>
          <a:xfrm>
            <a:off x="6912863" y="2046968"/>
            <a:ext cx="171873" cy="830308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111AADF-CEC7-4A09-968D-EB2AE5286750}"/>
              </a:ext>
            </a:extLst>
          </p:cNvPr>
          <p:cNvSpPr txBox="1"/>
          <p:nvPr/>
        </p:nvSpPr>
        <p:spPr>
          <a:xfrm>
            <a:off x="7251741" y="2044555"/>
            <a:ext cx="220016" cy="1003437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708F410-E891-4F14-B6CE-D2CE5E42C58E}"/>
              </a:ext>
            </a:extLst>
          </p:cNvPr>
          <p:cNvSpPr txBox="1"/>
          <p:nvPr/>
        </p:nvSpPr>
        <p:spPr>
          <a:xfrm>
            <a:off x="7472363" y="2046678"/>
            <a:ext cx="180686" cy="908996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C1C630F-BC63-4862-A1AE-DB3BBE7CFBCD}"/>
              </a:ext>
            </a:extLst>
          </p:cNvPr>
          <p:cNvSpPr txBox="1"/>
          <p:nvPr/>
        </p:nvSpPr>
        <p:spPr>
          <a:xfrm>
            <a:off x="8880681" y="2050708"/>
            <a:ext cx="180974" cy="830598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D39A0CA-A84C-41BE-8078-FFA32177E85E}"/>
              </a:ext>
            </a:extLst>
          </p:cNvPr>
          <p:cNvSpPr txBox="1"/>
          <p:nvPr/>
        </p:nvSpPr>
        <p:spPr>
          <a:xfrm>
            <a:off x="9058477" y="2046677"/>
            <a:ext cx="228398" cy="1468047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F51D9EB-DA25-4A56-9F41-4B5F3DB19495}"/>
              </a:ext>
            </a:extLst>
          </p:cNvPr>
          <p:cNvSpPr txBox="1"/>
          <p:nvPr/>
        </p:nvSpPr>
        <p:spPr>
          <a:xfrm>
            <a:off x="10183497" y="2044480"/>
            <a:ext cx="160653" cy="941608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B2C2521-8EA4-4F2E-945A-E3D5EE83EBDA}"/>
              </a:ext>
            </a:extLst>
          </p:cNvPr>
          <p:cNvSpPr txBox="1"/>
          <p:nvPr/>
        </p:nvSpPr>
        <p:spPr>
          <a:xfrm>
            <a:off x="10350501" y="2044555"/>
            <a:ext cx="193673" cy="970107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9929D58-F499-4F92-8AED-33DBE1A0FFB7}"/>
              </a:ext>
            </a:extLst>
          </p:cNvPr>
          <p:cNvSpPr txBox="1"/>
          <p:nvPr/>
        </p:nvSpPr>
        <p:spPr>
          <a:xfrm>
            <a:off x="10712219" y="2046968"/>
            <a:ext cx="189144" cy="767670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810AA4-61B1-4176-A617-54BF5A08EA45}"/>
              </a:ext>
            </a:extLst>
          </p:cNvPr>
          <p:cNvSpPr txBox="1"/>
          <p:nvPr/>
        </p:nvSpPr>
        <p:spPr>
          <a:xfrm>
            <a:off x="10715928" y="4857615"/>
            <a:ext cx="167622" cy="875292"/>
          </a:xfrm>
          <a:prstGeom prst="rect">
            <a:avLst/>
          </a:prstGeom>
          <a:solidFill>
            <a:schemeClr val="accent3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79A44A-804D-CB4E-8785-6299D5F03924}"/>
              </a:ext>
            </a:extLst>
          </p:cNvPr>
          <p:cNvSpPr txBox="1"/>
          <p:nvPr/>
        </p:nvSpPr>
        <p:spPr>
          <a:xfrm>
            <a:off x="4287078" y="3281050"/>
            <a:ext cx="2889899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Parrot results: </a:t>
            </a:r>
          </a:p>
          <a:p>
            <a:r>
              <a:rPr lang="en-US" sz="2400" dirty="0"/>
              <a:t>84 have soft barriers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35576694"/>
      </p:ext>
    </p:extLst>
  </p:cSld>
  <p:clrMapOvr>
    <a:masterClrMapping/>
  </p:clrMapOvr>
  <p:transition spd="slow" advTm="5223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 animBg="1"/>
      <p:bldP spid="20" grpId="0" animBg="1"/>
      <p:bldP spid="21" grpId="0" animBg="1"/>
      <p:bldP spid="22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8" grpId="0" animBg="1"/>
      <p:bldP spid="39" grpId="0" animBg="1"/>
      <p:bldP spid="40" grpId="0" animBg="1"/>
      <p:bldP spid="41" grpId="0" animBg="1"/>
      <p:bldP spid="3" grpId="0" animBg="1"/>
      <p:bldP spid="3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E3532F5E-9038-420D-8C91-89ECD5554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249" y="-4503"/>
            <a:ext cx="11039949" cy="384048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2F9CEF1-9359-2F44-BEFD-45EED8E7EC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16" y="3813278"/>
            <a:ext cx="10699637" cy="2970210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7118955-08CA-421E-929A-D1D2512FB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19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A8F20B-D411-40F9-9D95-5D5B88B25C2F}"/>
              </a:ext>
            </a:extLst>
          </p:cNvPr>
          <p:cNvSpPr txBox="1"/>
          <p:nvPr/>
        </p:nvSpPr>
        <p:spPr>
          <a:xfrm>
            <a:off x="2196772" y="2046682"/>
            <a:ext cx="189241" cy="710806"/>
          </a:xfrm>
          <a:prstGeom prst="rect">
            <a:avLst/>
          </a:prstGeom>
          <a:solidFill>
            <a:schemeClr val="accent2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FF1927-FE61-49ED-9EB8-B40AD0B14F87}"/>
              </a:ext>
            </a:extLst>
          </p:cNvPr>
          <p:cNvSpPr txBox="1"/>
          <p:nvPr/>
        </p:nvSpPr>
        <p:spPr>
          <a:xfrm>
            <a:off x="5635965" y="2046682"/>
            <a:ext cx="180975" cy="1391840"/>
          </a:xfrm>
          <a:prstGeom prst="rect">
            <a:avLst/>
          </a:prstGeom>
          <a:solidFill>
            <a:schemeClr val="accent2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BCEC00-6F46-4282-9CF1-203C262F211F}"/>
              </a:ext>
            </a:extLst>
          </p:cNvPr>
          <p:cNvSpPr txBox="1"/>
          <p:nvPr/>
        </p:nvSpPr>
        <p:spPr>
          <a:xfrm>
            <a:off x="5986462" y="2046682"/>
            <a:ext cx="200026" cy="1296593"/>
          </a:xfrm>
          <a:prstGeom prst="rect">
            <a:avLst/>
          </a:prstGeom>
          <a:solidFill>
            <a:schemeClr val="accent2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109A8C-354F-4413-A23B-CA830F270C52}"/>
              </a:ext>
            </a:extLst>
          </p:cNvPr>
          <p:cNvSpPr txBox="1"/>
          <p:nvPr/>
        </p:nvSpPr>
        <p:spPr>
          <a:xfrm>
            <a:off x="6903243" y="2046682"/>
            <a:ext cx="200027" cy="991790"/>
          </a:xfrm>
          <a:prstGeom prst="rect">
            <a:avLst/>
          </a:prstGeom>
          <a:solidFill>
            <a:schemeClr val="accent2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F8DAF5-E9E1-4284-A6CA-221637A4EA93}"/>
              </a:ext>
            </a:extLst>
          </p:cNvPr>
          <p:cNvSpPr txBox="1"/>
          <p:nvPr/>
        </p:nvSpPr>
        <p:spPr>
          <a:xfrm>
            <a:off x="7800973" y="2038347"/>
            <a:ext cx="200027" cy="400050"/>
          </a:xfrm>
          <a:prstGeom prst="rect">
            <a:avLst/>
          </a:prstGeom>
          <a:solidFill>
            <a:schemeClr val="accent2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77B339-F08F-48FA-B817-7CE01EB07609}"/>
              </a:ext>
            </a:extLst>
          </p:cNvPr>
          <p:cNvSpPr txBox="1"/>
          <p:nvPr/>
        </p:nvSpPr>
        <p:spPr>
          <a:xfrm>
            <a:off x="8001000" y="2038347"/>
            <a:ext cx="180973" cy="400050"/>
          </a:xfrm>
          <a:prstGeom prst="rect">
            <a:avLst/>
          </a:prstGeom>
          <a:solidFill>
            <a:schemeClr val="accent2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76511D-86B4-4353-B3B8-C536F175F17D}"/>
              </a:ext>
            </a:extLst>
          </p:cNvPr>
          <p:cNvSpPr txBox="1"/>
          <p:nvPr/>
        </p:nvSpPr>
        <p:spPr>
          <a:xfrm>
            <a:off x="1303804" y="2046682"/>
            <a:ext cx="180975" cy="608410"/>
          </a:xfrm>
          <a:prstGeom prst="rect">
            <a:avLst/>
          </a:prstGeom>
          <a:solidFill>
            <a:schemeClr val="accent2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2B23-8F33-4933-8BE4-2DCFAEA8CDA0}"/>
              </a:ext>
            </a:extLst>
          </p:cNvPr>
          <p:cNvSpPr txBox="1"/>
          <p:nvPr/>
        </p:nvSpPr>
        <p:spPr>
          <a:xfrm>
            <a:off x="2572411" y="2046682"/>
            <a:ext cx="180975" cy="608410"/>
          </a:xfrm>
          <a:prstGeom prst="rect">
            <a:avLst/>
          </a:prstGeom>
          <a:solidFill>
            <a:schemeClr val="accent2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8895C9-377A-4A08-8FE9-2ED6A97E6EDF}"/>
              </a:ext>
            </a:extLst>
          </p:cNvPr>
          <p:cNvSpPr txBox="1"/>
          <p:nvPr/>
        </p:nvSpPr>
        <p:spPr>
          <a:xfrm>
            <a:off x="5093494" y="2046682"/>
            <a:ext cx="207169" cy="596506"/>
          </a:xfrm>
          <a:prstGeom prst="rect">
            <a:avLst/>
          </a:prstGeom>
          <a:solidFill>
            <a:schemeClr val="accent2">
              <a:lumMod val="60000"/>
              <a:lumOff val="40000"/>
              <a:alpha val="38039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434C79D-844D-415A-939A-5BB5E109FD26}"/>
              </a:ext>
            </a:extLst>
          </p:cNvPr>
          <p:cNvSpPr txBox="1"/>
          <p:nvPr/>
        </p:nvSpPr>
        <p:spPr>
          <a:xfrm>
            <a:off x="8560554" y="136523"/>
            <a:ext cx="21516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rPr>
              <a:t>≦90%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2800" dirty="0">
                <a:solidFill>
                  <a:srgbClr val="008000"/>
                </a:solidFill>
                <a:latin typeface="Calibri"/>
                <a:ea typeface="宋体" panose="02010600030101010101" pitchFamily="2" charset="-122"/>
              </a:rPr>
              <a:t>    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008000"/>
                </a:solidFill>
                <a:latin typeface="Calibri"/>
                <a:ea typeface="宋体" panose="02010600030101010101" pitchFamily="2" charset="-122"/>
              </a:rPr>
              <a:t>Similar    73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rPr>
              <a:t>≧110%     5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F07EA1-B19C-1B41-A9D4-31289755F84E}"/>
              </a:ext>
            </a:extLst>
          </p:cNvPr>
          <p:cNvSpPr txBox="1"/>
          <p:nvPr/>
        </p:nvSpPr>
        <p:spPr>
          <a:xfrm>
            <a:off x="7490129" y="419809"/>
            <a:ext cx="3514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ea typeface="宋体" panose="02010600030101010101" pitchFamily="2" charset="-122"/>
              </a:rPr>
              <a:t>&gt;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400% overhead:     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84416967"/>
      </p:ext>
    </p:extLst>
  </p:cSld>
  <p:clrMapOvr>
    <a:masterClrMapping/>
  </p:clrMapOvr>
  <p:transition spd="slow" advTm="2821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6" grpId="1" animBg="1"/>
      <p:bldP spid="17" grpId="0" animBg="1"/>
      <p:bldP spid="18" grpId="0" animBg="1"/>
      <p:bldP spid="19" grpId="0" animBg="1"/>
      <p:bldP spid="20" grpId="0" animBg="1"/>
      <p:bldP spid="21" grpId="0"/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57E1D3-3427-8749-BE5A-0D9CFCD28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04671D-AE76-6F43-9037-9E37547D5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High-level</a:t>
            </a:r>
            <a:r>
              <a:rPr lang="en-US" sz="3600" dirty="0"/>
              <a:t> thread role analysis</a:t>
            </a:r>
          </a:p>
          <a:p>
            <a:pPr lvl="1"/>
            <a:r>
              <a:rPr lang="en-US" sz="2800" dirty="0"/>
              <a:t>Analyze synchronization relationship and data dependencies</a:t>
            </a:r>
          </a:p>
          <a:p>
            <a:pPr lvl="1"/>
            <a:r>
              <a:rPr lang="en-US" sz="2800" dirty="0"/>
              <a:t>Model thread role: producer, consumer, pipeline, etc.</a:t>
            </a:r>
          </a:p>
          <a:p>
            <a:pPr lvl="1"/>
            <a:r>
              <a:rPr lang="en-US" sz="2800" dirty="0"/>
              <a:t>Prioritize threads which produce data that other threads depends on</a:t>
            </a:r>
          </a:p>
          <a:p>
            <a:pPr lvl="1"/>
            <a:r>
              <a:rPr lang="en-US" sz="2800" dirty="0"/>
              <a:t>Instrument role changing annotations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50D4B2-AB1C-EE45-8B82-EFCFB1D24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20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1833480"/>
      </p:ext>
    </p:extLst>
  </p:cSld>
  <p:clrMapOvr>
    <a:masterClrMapping/>
  </p:clrMapOvr>
  <p:transition spd="slow" advTm="2897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roup 150">
            <a:extLst>
              <a:ext uri="{FF2B5EF4-FFF2-40B4-BE49-F238E27FC236}">
                <a16:creationId xmlns:a16="http://schemas.microsoft.com/office/drawing/2014/main" id="{DA94499A-7C77-4716-81C2-D884E0E708B1}"/>
              </a:ext>
            </a:extLst>
          </p:cNvPr>
          <p:cNvGrpSpPr/>
          <p:nvPr/>
        </p:nvGrpSpPr>
        <p:grpSpPr>
          <a:xfrm>
            <a:off x="3050729" y="3506063"/>
            <a:ext cx="5928171" cy="2024396"/>
            <a:chOff x="6792692" y="2696215"/>
            <a:chExt cx="4865122" cy="2024396"/>
          </a:xfrm>
        </p:grpSpPr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1EA68355-6F52-4403-A602-7DEFDA8111AE}"/>
                </a:ext>
              </a:extLst>
            </p:cNvPr>
            <p:cNvCxnSpPr>
              <a:cxnSpLocks/>
              <a:stCxn id="156" idx="3"/>
            </p:cNvCxnSpPr>
            <p:nvPr/>
          </p:nvCxnSpPr>
          <p:spPr>
            <a:xfrm>
              <a:off x="7180516" y="4535945"/>
              <a:ext cx="4475998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B0D5C656-60B1-46E9-AC28-9BCD3E32AA20}"/>
                </a:ext>
              </a:extLst>
            </p:cNvPr>
            <p:cNvCxnSpPr>
              <a:cxnSpLocks/>
              <a:stCxn id="157" idx="3"/>
            </p:cNvCxnSpPr>
            <p:nvPr/>
          </p:nvCxnSpPr>
          <p:spPr>
            <a:xfrm>
              <a:off x="7180516" y="3703841"/>
              <a:ext cx="4475998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0349D9FE-4DCD-42E9-A910-41CA26A95113}"/>
                </a:ext>
              </a:extLst>
            </p:cNvPr>
            <p:cNvCxnSpPr>
              <a:cxnSpLocks/>
              <a:stCxn id="155" idx="3"/>
            </p:cNvCxnSpPr>
            <p:nvPr/>
          </p:nvCxnSpPr>
          <p:spPr>
            <a:xfrm>
              <a:off x="7181816" y="2880881"/>
              <a:ext cx="4475998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95093505-C665-425C-849A-960D2C79268B}"/>
                </a:ext>
              </a:extLst>
            </p:cNvPr>
            <p:cNvSpPr txBox="1"/>
            <p:nvPr/>
          </p:nvSpPr>
          <p:spPr>
            <a:xfrm>
              <a:off x="6793992" y="2696215"/>
              <a:ext cx="387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308698D7-4E17-482E-BD18-D055B01A2F70}"/>
                </a:ext>
              </a:extLst>
            </p:cNvPr>
            <p:cNvSpPr txBox="1"/>
            <p:nvPr/>
          </p:nvSpPr>
          <p:spPr>
            <a:xfrm>
              <a:off x="6792692" y="4351279"/>
              <a:ext cx="387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1A1EE524-C390-4E02-963E-E0564756BF32}"/>
                </a:ext>
              </a:extLst>
            </p:cNvPr>
            <p:cNvSpPr txBox="1"/>
            <p:nvPr/>
          </p:nvSpPr>
          <p:spPr>
            <a:xfrm>
              <a:off x="6792692" y="3519175"/>
              <a:ext cx="387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4859A5-8CC1-4D83-B45F-A109EFCE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WakeAMAP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D3382-3A38-4C1A-A6E5-B51E347FE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A1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6BAD964C-A0BE-496E-B94A-CE5C659BA443}"/>
              </a:ext>
            </a:extLst>
          </p:cNvPr>
          <p:cNvSpPr txBox="1">
            <a:spLocks/>
          </p:cNvSpPr>
          <p:nvPr/>
        </p:nvSpPr>
        <p:spPr bwMode="auto">
          <a:xfrm>
            <a:off x="5422730" y="621230"/>
            <a:ext cx="7444184" cy="238475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91440" rIns="91440" bIns="45720" numCol="2" anchor="t" anchorCtr="0" compatLnSpc="1">
            <a:prstTxWarp prst="textNoShape">
              <a:avLst/>
            </a:prstTxWarp>
          </a:bodyPr>
          <a:lstStyle>
            <a:lvl1pPr marL="457189" indent="-457189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733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990575" indent="-380990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523962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667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2133547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743131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while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(cond1)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sync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sem_post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consumer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sync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sync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sem_wait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do_work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D746B4BB-706D-475B-B957-AB8B798DAF15}"/>
              </a:ext>
            </a:extLst>
          </p:cNvPr>
          <p:cNvCxnSpPr>
            <a:cxnSpLocks/>
            <a:stCxn id="99" idx="3"/>
            <a:endCxn id="108" idx="1"/>
          </p:cNvCxnSpPr>
          <p:nvPr/>
        </p:nvCxnSpPr>
        <p:spPr>
          <a:xfrm>
            <a:off x="5539962" y="5338735"/>
            <a:ext cx="1435572" cy="7955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9" name="Rectangle 98">
            <a:extLst>
              <a:ext uri="{FF2B5EF4-FFF2-40B4-BE49-F238E27FC236}">
                <a16:creationId xmlns:a16="http://schemas.microsoft.com/office/drawing/2014/main" id="{5C73B22D-7916-40F2-A167-68CF5E9F1E89}"/>
              </a:ext>
            </a:extLst>
          </p:cNvPr>
          <p:cNvSpPr/>
          <p:nvPr/>
        </p:nvSpPr>
        <p:spPr>
          <a:xfrm>
            <a:off x="5340341" y="5217568"/>
            <a:ext cx="199621" cy="2423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4C5B67F8-6B85-465F-A358-54852F61438B}"/>
              </a:ext>
            </a:extLst>
          </p:cNvPr>
          <p:cNvSpPr/>
          <p:nvPr/>
        </p:nvSpPr>
        <p:spPr>
          <a:xfrm>
            <a:off x="4894300" y="358312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30AB1F88-6198-4150-B37E-19BEFC6060C0}"/>
              </a:ext>
            </a:extLst>
          </p:cNvPr>
          <p:cNvSpPr/>
          <p:nvPr/>
        </p:nvSpPr>
        <p:spPr>
          <a:xfrm>
            <a:off x="6975534" y="5225523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E296A7FF-DF61-449F-94F9-BD9827765826}"/>
              </a:ext>
            </a:extLst>
          </p:cNvPr>
          <p:cNvSpPr txBox="1"/>
          <p:nvPr/>
        </p:nvSpPr>
        <p:spPr>
          <a:xfrm>
            <a:off x="627185" y="1590295"/>
            <a:ext cx="4889696" cy="461665"/>
          </a:xfrm>
          <a:prstGeom prst="rect">
            <a:avLst/>
          </a:prstGeom>
          <a:noFill/>
        </p:spPr>
        <p:txBody>
          <a:bodyPr wrap="square" lIns="91440" rtlCol="0">
            <a:spAutoFit/>
          </a:bodyPr>
          <a:lstStyle/>
          <a:p>
            <a:r>
              <a:rPr lang="en-US" sz="2400" dirty="0"/>
              <a:t>Fails in some synchronization pattern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3AE450A8-CDE9-4A54-A082-CF99D826E2DC}"/>
              </a:ext>
            </a:extLst>
          </p:cNvPr>
          <p:cNvSpPr txBox="1"/>
          <p:nvPr/>
        </p:nvSpPr>
        <p:spPr>
          <a:xfrm>
            <a:off x="4792045" y="4036082"/>
            <a:ext cx="911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map[s]=0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539B799-16B8-4BDF-BA22-E50D8138B80C}"/>
              </a:ext>
            </a:extLst>
          </p:cNvPr>
          <p:cNvSpPr txBox="1"/>
          <p:nvPr/>
        </p:nvSpPr>
        <p:spPr>
          <a:xfrm>
            <a:off x="4959020" y="4861128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map[s]=</a:t>
            </a:r>
            <a:r>
              <a:rPr lang="en-US" altLang="zh-CN" sz="1400" dirty="0"/>
              <a:t>1</a:t>
            </a:r>
            <a:endParaRPr lang="en-US" sz="1400" dirty="0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3843640-84B5-4CBF-9577-5980CF9E3EE5}"/>
              </a:ext>
            </a:extLst>
          </p:cNvPr>
          <p:cNvSpPr txBox="1"/>
          <p:nvPr/>
        </p:nvSpPr>
        <p:spPr>
          <a:xfrm>
            <a:off x="4542545" y="326338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map[s]=0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C1D6EA0-FAE3-47F5-B7C6-4789F99A7065}"/>
              </a:ext>
            </a:extLst>
          </p:cNvPr>
          <p:cNvCxnSpPr>
            <a:cxnSpLocks/>
            <a:stCxn id="108" idx="3"/>
          </p:cNvCxnSpPr>
          <p:nvPr/>
        </p:nvCxnSpPr>
        <p:spPr>
          <a:xfrm>
            <a:off x="7175155" y="5346690"/>
            <a:ext cx="1015860" cy="0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220F6A13-FC5B-4470-95A5-8264D5EDCE99}"/>
              </a:ext>
            </a:extLst>
          </p:cNvPr>
          <p:cNvSpPr/>
          <p:nvPr/>
        </p:nvSpPr>
        <p:spPr>
          <a:xfrm>
            <a:off x="4225408" y="358312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9C99A9E-8800-4810-BE7A-78C56DDC1928}"/>
              </a:ext>
            </a:extLst>
          </p:cNvPr>
          <p:cNvSpPr/>
          <p:nvPr/>
        </p:nvSpPr>
        <p:spPr>
          <a:xfrm>
            <a:off x="5361898" y="358312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BB1A651-DB44-4C19-BF4B-8379C0D02452}"/>
              </a:ext>
            </a:extLst>
          </p:cNvPr>
          <p:cNvSpPr/>
          <p:nvPr/>
        </p:nvSpPr>
        <p:spPr>
          <a:xfrm>
            <a:off x="5147976" y="4397402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EA7F3D-3A50-4072-9E40-3DFAD274DFFE}"/>
              </a:ext>
            </a:extLst>
          </p:cNvPr>
          <p:cNvSpPr/>
          <p:nvPr/>
        </p:nvSpPr>
        <p:spPr>
          <a:xfrm>
            <a:off x="4442734" y="440166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B8C02F6-4F78-4BF7-87A8-594C1DAE819A}"/>
              </a:ext>
            </a:extLst>
          </p:cNvPr>
          <p:cNvSpPr/>
          <p:nvPr/>
        </p:nvSpPr>
        <p:spPr>
          <a:xfrm>
            <a:off x="4642355" y="5219235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BA5A27CD-036D-452A-B9D5-AB30C4A57075}"/>
              </a:ext>
            </a:extLst>
          </p:cNvPr>
          <p:cNvCxnSpPr>
            <a:cxnSpLocks/>
            <a:stCxn id="96" idx="3"/>
            <a:endCxn id="85" idx="1"/>
          </p:cNvCxnSpPr>
          <p:nvPr/>
        </p:nvCxnSpPr>
        <p:spPr>
          <a:xfrm flipV="1">
            <a:off x="5347597" y="4515556"/>
            <a:ext cx="1010554" cy="3013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AFB1B83C-5EDC-438D-A205-83263A5F42AD}"/>
              </a:ext>
            </a:extLst>
          </p:cNvPr>
          <p:cNvSpPr/>
          <p:nvPr/>
        </p:nvSpPr>
        <p:spPr>
          <a:xfrm>
            <a:off x="3785246" y="4407619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C4A366B7-4CA3-4878-809C-FF8EB66654B3}"/>
              </a:ext>
            </a:extLst>
          </p:cNvPr>
          <p:cNvSpPr/>
          <p:nvPr/>
        </p:nvSpPr>
        <p:spPr>
          <a:xfrm>
            <a:off x="3984867" y="522518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3385E62-148C-42A1-8294-42DBCFF47179}"/>
              </a:ext>
            </a:extLst>
          </p:cNvPr>
          <p:cNvCxnSpPr>
            <a:cxnSpLocks/>
            <a:stCxn id="83" idx="3"/>
            <a:endCxn id="103" idx="1"/>
          </p:cNvCxnSpPr>
          <p:nvPr/>
        </p:nvCxnSpPr>
        <p:spPr>
          <a:xfrm flipV="1">
            <a:off x="6208598" y="3691844"/>
            <a:ext cx="498729" cy="1659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26295EE-9E74-4A2B-9DD8-59AC801CC593}"/>
              </a:ext>
            </a:extLst>
          </p:cNvPr>
          <p:cNvSpPr/>
          <p:nvPr/>
        </p:nvSpPr>
        <p:spPr>
          <a:xfrm>
            <a:off x="6707327" y="3570677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506BD9B-C587-4F20-95C9-37E24B7290D1}"/>
              </a:ext>
            </a:extLst>
          </p:cNvPr>
          <p:cNvSpPr txBox="1"/>
          <p:nvPr/>
        </p:nvSpPr>
        <p:spPr>
          <a:xfrm>
            <a:off x="6363457" y="327217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map[s]=</a:t>
            </a:r>
            <a:r>
              <a:rPr lang="en-US" altLang="zh-CN" sz="1400" dirty="0"/>
              <a:t>0</a:t>
            </a:r>
            <a:endParaRPr lang="en-US" sz="1400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852A38A-17F2-4393-B81A-C875C13277C3}"/>
              </a:ext>
            </a:extLst>
          </p:cNvPr>
          <p:cNvSpPr/>
          <p:nvPr/>
        </p:nvSpPr>
        <p:spPr>
          <a:xfrm>
            <a:off x="6008977" y="3572336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A6CC60D0-BDF7-436D-947A-5ACB05CBE489}"/>
              </a:ext>
            </a:extLst>
          </p:cNvPr>
          <p:cNvSpPr/>
          <p:nvPr/>
        </p:nvSpPr>
        <p:spPr>
          <a:xfrm>
            <a:off x="6358151" y="4394389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5252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133365">
        <p159:morph option="byObject"/>
      </p:transition>
    </mc:Choice>
    <mc:Fallback xmlns="">
      <p:transition advTm="1333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101" grpId="0" animBg="1"/>
      <p:bldP spid="108" grpId="0" animBg="1"/>
      <p:bldP spid="158" grpId="0"/>
      <p:bldP spid="159" grpId="0"/>
      <p:bldP spid="160" grpId="0"/>
      <p:bldP spid="74" grpId="0" animBg="1"/>
      <p:bldP spid="75" grpId="0" animBg="1"/>
      <p:bldP spid="96" grpId="0" animBg="1"/>
      <p:bldP spid="73" grpId="0" animBg="1"/>
      <p:bldP spid="76" grpId="0" animBg="1"/>
      <p:bldP spid="79" grpId="0" animBg="1"/>
      <p:bldP spid="80" grpId="0" animBg="1"/>
      <p:bldP spid="103" grpId="0" animBg="1"/>
      <p:bldP spid="161" grpId="0"/>
      <p:bldP spid="83" grpId="0" animBg="1"/>
      <p:bldP spid="8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roup 150">
            <a:extLst>
              <a:ext uri="{FF2B5EF4-FFF2-40B4-BE49-F238E27FC236}">
                <a16:creationId xmlns:a16="http://schemas.microsoft.com/office/drawing/2014/main" id="{DA94499A-7C77-4716-81C2-D884E0E708B1}"/>
              </a:ext>
            </a:extLst>
          </p:cNvPr>
          <p:cNvGrpSpPr/>
          <p:nvPr/>
        </p:nvGrpSpPr>
        <p:grpSpPr>
          <a:xfrm>
            <a:off x="3050729" y="3506063"/>
            <a:ext cx="5928171" cy="2024396"/>
            <a:chOff x="6792692" y="2696215"/>
            <a:chExt cx="4865122" cy="2024396"/>
          </a:xfrm>
        </p:grpSpPr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1EA68355-6F52-4403-A602-7DEFDA8111AE}"/>
                </a:ext>
              </a:extLst>
            </p:cNvPr>
            <p:cNvCxnSpPr>
              <a:cxnSpLocks/>
              <a:stCxn id="156" idx="3"/>
            </p:cNvCxnSpPr>
            <p:nvPr/>
          </p:nvCxnSpPr>
          <p:spPr>
            <a:xfrm>
              <a:off x="7180516" y="4535945"/>
              <a:ext cx="4475998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B0D5C656-60B1-46E9-AC28-9BCD3E32AA20}"/>
                </a:ext>
              </a:extLst>
            </p:cNvPr>
            <p:cNvCxnSpPr>
              <a:cxnSpLocks/>
              <a:stCxn id="157" idx="3"/>
            </p:cNvCxnSpPr>
            <p:nvPr/>
          </p:nvCxnSpPr>
          <p:spPr>
            <a:xfrm>
              <a:off x="7180516" y="3703841"/>
              <a:ext cx="4475998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0349D9FE-4DCD-42E9-A910-41CA26A95113}"/>
                </a:ext>
              </a:extLst>
            </p:cNvPr>
            <p:cNvCxnSpPr>
              <a:cxnSpLocks/>
              <a:stCxn id="155" idx="3"/>
            </p:cNvCxnSpPr>
            <p:nvPr/>
          </p:nvCxnSpPr>
          <p:spPr>
            <a:xfrm>
              <a:off x="7181816" y="2880881"/>
              <a:ext cx="4475998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95093505-C665-425C-849A-960D2C79268B}"/>
                </a:ext>
              </a:extLst>
            </p:cNvPr>
            <p:cNvSpPr txBox="1"/>
            <p:nvPr/>
          </p:nvSpPr>
          <p:spPr>
            <a:xfrm>
              <a:off x="6793992" y="2696215"/>
              <a:ext cx="387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308698D7-4E17-482E-BD18-D055B01A2F70}"/>
                </a:ext>
              </a:extLst>
            </p:cNvPr>
            <p:cNvSpPr txBox="1"/>
            <p:nvPr/>
          </p:nvSpPr>
          <p:spPr>
            <a:xfrm>
              <a:off x="6792692" y="4351279"/>
              <a:ext cx="387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1A1EE524-C390-4E02-963E-E0564756BF32}"/>
                </a:ext>
              </a:extLst>
            </p:cNvPr>
            <p:cNvSpPr txBox="1"/>
            <p:nvPr/>
          </p:nvSpPr>
          <p:spPr>
            <a:xfrm>
              <a:off x="6792692" y="3519175"/>
              <a:ext cx="387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4859A5-8CC1-4D83-B45F-A109EFCE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Thread Role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D3382-3A38-4C1A-A6E5-B51E347FE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A1</a:t>
            </a:r>
            <a:endParaRPr lang="en-US" dirty="0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6BAD964C-A0BE-496E-B94A-CE5C659BA443}"/>
              </a:ext>
            </a:extLst>
          </p:cNvPr>
          <p:cNvSpPr txBox="1">
            <a:spLocks/>
          </p:cNvSpPr>
          <p:nvPr/>
        </p:nvSpPr>
        <p:spPr bwMode="auto">
          <a:xfrm>
            <a:off x="5422730" y="621230"/>
            <a:ext cx="7444184" cy="238475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91440" rIns="91440" bIns="45720" numCol="2" anchor="t" anchorCtr="0" compatLnSpc="1">
            <a:prstTxWarp prst="textNoShape">
              <a:avLst/>
            </a:prstTxWarp>
          </a:bodyPr>
          <a:lstStyle>
            <a:lvl1pPr marL="457189" indent="-457189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733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990575" indent="-380990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523962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667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2133547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743131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producer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while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(cond1)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sync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sem_post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consumer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sync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sync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4F81B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sem_wait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39A1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do_work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D746B4BB-706D-475B-B957-AB8B798DAF15}"/>
              </a:ext>
            </a:extLst>
          </p:cNvPr>
          <p:cNvCxnSpPr>
            <a:cxnSpLocks/>
            <a:stCxn id="68" idx="3"/>
            <a:endCxn id="108" idx="1"/>
          </p:cNvCxnSpPr>
          <p:nvPr/>
        </p:nvCxnSpPr>
        <p:spPr>
          <a:xfrm>
            <a:off x="5478273" y="5346355"/>
            <a:ext cx="1135645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1" name="Rectangle 100">
            <a:extLst>
              <a:ext uri="{FF2B5EF4-FFF2-40B4-BE49-F238E27FC236}">
                <a16:creationId xmlns:a16="http://schemas.microsoft.com/office/drawing/2014/main" id="{4C5B67F8-6B85-465F-A358-54852F61438B}"/>
              </a:ext>
            </a:extLst>
          </p:cNvPr>
          <p:cNvSpPr/>
          <p:nvPr/>
        </p:nvSpPr>
        <p:spPr>
          <a:xfrm>
            <a:off x="4894300" y="358312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E296A7FF-DF61-449F-94F9-BD9827765826}"/>
              </a:ext>
            </a:extLst>
          </p:cNvPr>
          <p:cNvSpPr txBox="1"/>
          <p:nvPr/>
        </p:nvSpPr>
        <p:spPr>
          <a:xfrm>
            <a:off x="627185" y="1590295"/>
            <a:ext cx="4889696" cy="461665"/>
          </a:xfrm>
          <a:prstGeom prst="rect">
            <a:avLst/>
          </a:prstGeom>
          <a:noFill/>
        </p:spPr>
        <p:txBody>
          <a:bodyPr wrap="square" lIns="91440" rtlCol="0">
            <a:spAutoFit/>
          </a:bodyPr>
          <a:lstStyle/>
          <a:p>
            <a:r>
              <a:rPr lang="en-US" sz="2400" dirty="0"/>
              <a:t>Recognize producer and consumers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C1D6EA0-FAE3-47F5-B7C6-4789F99A7065}"/>
              </a:ext>
            </a:extLst>
          </p:cNvPr>
          <p:cNvCxnSpPr>
            <a:cxnSpLocks/>
            <a:stCxn id="108" idx="3"/>
          </p:cNvCxnSpPr>
          <p:nvPr/>
        </p:nvCxnSpPr>
        <p:spPr>
          <a:xfrm>
            <a:off x="6813539" y="5346355"/>
            <a:ext cx="1015860" cy="0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220F6A13-FC5B-4470-95A5-8264D5EDCE99}"/>
              </a:ext>
            </a:extLst>
          </p:cNvPr>
          <p:cNvSpPr/>
          <p:nvPr/>
        </p:nvSpPr>
        <p:spPr>
          <a:xfrm>
            <a:off x="4225408" y="358312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9C99A9E-8800-4810-BE7A-78C56DDC1928}"/>
              </a:ext>
            </a:extLst>
          </p:cNvPr>
          <p:cNvSpPr/>
          <p:nvPr/>
        </p:nvSpPr>
        <p:spPr>
          <a:xfrm>
            <a:off x="5361898" y="358312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B2F9782-A4EA-460A-A0B7-47897F5B5C33}"/>
              </a:ext>
            </a:extLst>
          </p:cNvPr>
          <p:cNvSpPr/>
          <p:nvPr/>
        </p:nvSpPr>
        <p:spPr>
          <a:xfrm>
            <a:off x="5278652" y="5225188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EA7F3D-3A50-4072-9E40-3DFAD274DFFE}"/>
              </a:ext>
            </a:extLst>
          </p:cNvPr>
          <p:cNvSpPr/>
          <p:nvPr/>
        </p:nvSpPr>
        <p:spPr>
          <a:xfrm>
            <a:off x="4442734" y="4401666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B8C02F6-4F78-4BF7-87A8-594C1DAE819A}"/>
              </a:ext>
            </a:extLst>
          </p:cNvPr>
          <p:cNvSpPr/>
          <p:nvPr/>
        </p:nvSpPr>
        <p:spPr>
          <a:xfrm>
            <a:off x="4642355" y="5219235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BA5A27CD-036D-452A-B9D5-AB30C4A57075}"/>
              </a:ext>
            </a:extLst>
          </p:cNvPr>
          <p:cNvCxnSpPr>
            <a:cxnSpLocks/>
            <a:stCxn id="96" idx="3"/>
          </p:cNvCxnSpPr>
          <p:nvPr/>
        </p:nvCxnSpPr>
        <p:spPr>
          <a:xfrm>
            <a:off x="6589567" y="4515775"/>
            <a:ext cx="1027885" cy="7057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AFB1B83C-5EDC-438D-A205-83263A5F42AD}"/>
              </a:ext>
            </a:extLst>
          </p:cNvPr>
          <p:cNvSpPr/>
          <p:nvPr/>
        </p:nvSpPr>
        <p:spPr>
          <a:xfrm>
            <a:off x="3785246" y="4407619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C4A366B7-4CA3-4878-809C-FF8EB66654B3}"/>
              </a:ext>
            </a:extLst>
          </p:cNvPr>
          <p:cNvSpPr/>
          <p:nvPr/>
        </p:nvSpPr>
        <p:spPr>
          <a:xfrm>
            <a:off x="3984867" y="522518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26295EE-9E74-4A2B-9DD8-59AC801CC593}"/>
              </a:ext>
            </a:extLst>
          </p:cNvPr>
          <p:cNvSpPr/>
          <p:nvPr/>
        </p:nvSpPr>
        <p:spPr>
          <a:xfrm>
            <a:off x="6096000" y="3593942"/>
            <a:ext cx="208361" cy="206277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C20C347-43F6-41AF-B0D4-3B837512FD31}"/>
              </a:ext>
            </a:extLst>
          </p:cNvPr>
          <p:cNvSpPr/>
          <p:nvPr/>
        </p:nvSpPr>
        <p:spPr>
          <a:xfrm>
            <a:off x="5012752" y="4400539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4606B64-9D72-4032-A063-F2A8A9B7E48A}"/>
              </a:ext>
            </a:extLst>
          </p:cNvPr>
          <p:cNvCxnSpPr>
            <a:cxnSpLocks/>
            <a:stCxn id="36" idx="3"/>
            <a:endCxn id="96" idx="1"/>
          </p:cNvCxnSpPr>
          <p:nvPr/>
        </p:nvCxnSpPr>
        <p:spPr>
          <a:xfrm flipV="1">
            <a:off x="5212373" y="4515775"/>
            <a:ext cx="1177573" cy="5931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9EDBA0C-D04D-4199-B516-12D2AE1801E9}"/>
              </a:ext>
            </a:extLst>
          </p:cNvPr>
          <p:cNvSpPr txBox="1"/>
          <p:nvPr/>
        </p:nvSpPr>
        <p:spPr>
          <a:xfrm>
            <a:off x="4542545" y="3162050"/>
            <a:ext cx="551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 = 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313B9FB-5A88-4D1A-8DC6-AA9C564B891D}"/>
              </a:ext>
            </a:extLst>
          </p:cNvPr>
          <p:cNvSpPr txBox="1"/>
          <p:nvPr/>
        </p:nvSpPr>
        <p:spPr>
          <a:xfrm>
            <a:off x="5924492" y="3164438"/>
            <a:ext cx="551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 = 0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30AB1F88-6198-4150-B37E-19BEFC6060C0}"/>
              </a:ext>
            </a:extLst>
          </p:cNvPr>
          <p:cNvSpPr/>
          <p:nvPr/>
        </p:nvSpPr>
        <p:spPr>
          <a:xfrm>
            <a:off x="6613918" y="522518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BB1A651-DB44-4C19-BF4B-8379C0D02452}"/>
              </a:ext>
            </a:extLst>
          </p:cNvPr>
          <p:cNvSpPr/>
          <p:nvPr/>
        </p:nvSpPr>
        <p:spPr>
          <a:xfrm>
            <a:off x="6389946" y="4394608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0731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133365">
        <p159:morph option="byObject"/>
      </p:transition>
    </mc:Choice>
    <mc:Fallback xmlns="">
      <p:transition advTm="1333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animBg="1"/>
      <p:bldP spid="75" grpId="0" animBg="1"/>
      <p:bldP spid="68" grpId="0" animBg="1"/>
      <p:bldP spid="103" grpId="0" animBg="1"/>
      <p:bldP spid="36" grpId="0" animBg="1"/>
      <p:bldP spid="44" grpId="0"/>
      <p:bldP spid="45" grpId="0"/>
      <p:bldP spid="108" grpId="0" animBg="1"/>
      <p:bldP spid="9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6D212B-28BE-C24B-AD08-3D5B91C46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D2669D-61DB-1E4D-A19C-E2C561566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50669"/>
            <a:ext cx="10972800" cy="4498848"/>
          </a:xfrm>
        </p:spPr>
        <p:txBody>
          <a:bodyPr/>
          <a:lstStyle/>
          <a:p>
            <a:r>
              <a:rPr lang="en-US" dirty="0" err="1"/>
              <a:t>QiThread</a:t>
            </a:r>
            <a:endParaRPr lang="en-US" dirty="0"/>
          </a:p>
          <a:p>
            <a:pPr lvl="1"/>
            <a:r>
              <a:rPr lang="en-US" sz="2800" dirty="0"/>
              <a:t>Five semantics-aware policies on top of round-robin</a:t>
            </a:r>
          </a:p>
          <a:p>
            <a:pPr lvl="1"/>
            <a:r>
              <a:rPr lang="en-US" sz="2800" dirty="0"/>
              <a:t>No manual performance hints needed</a:t>
            </a:r>
          </a:p>
          <a:p>
            <a:pPr lvl="1"/>
            <a:r>
              <a:rPr lang="en-US" sz="2800" dirty="0"/>
              <a:t>Widely effective</a:t>
            </a:r>
            <a:endParaRPr lang="en-US" sz="2400" dirty="0"/>
          </a:p>
          <a:p>
            <a:r>
              <a:rPr lang="en-US" dirty="0"/>
              <a:t>Efficient and stable synchronization determinism can be achieved by leveraging synchronization semantics</a:t>
            </a:r>
          </a:p>
          <a:p>
            <a:r>
              <a:rPr lang="en-US" dirty="0"/>
              <a:t>Future work: scheduling with the understanding of high-level thread roles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61C14D-E33A-C042-89CD-2D38511B1E3D}"/>
              </a:ext>
            </a:extLst>
          </p:cNvPr>
          <p:cNvSpPr txBox="1"/>
          <p:nvPr/>
        </p:nvSpPr>
        <p:spPr>
          <a:xfrm>
            <a:off x="8486775" y="787400"/>
            <a:ext cx="2857500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Thank you! 🙂 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Questions ❓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303FE-6B6A-4D90-AB36-46C4909F6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21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98330515"/>
      </p:ext>
    </p:extLst>
  </p:cSld>
  <p:clrMapOvr>
    <a:masterClrMapping/>
  </p:clrMapOvr>
  <p:transition spd="slow" advTm="4432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1A1E34-C85A-2C46-BDF5-6A9B3C1CC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Existing techniques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56E1788B-437B-4FED-B6D1-5B4D6D1F9AF9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9600" y="2219324"/>
          <a:ext cx="10972800" cy="41370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2421088063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3580490975"/>
                    </a:ext>
                  </a:extLst>
                </a:gridCol>
              </a:tblGrid>
              <a:tr h="1034257">
                <a:tc>
                  <a:txBody>
                    <a:bodyPr/>
                    <a:lstStyle/>
                    <a:p>
                      <a:r>
                        <a:rPr lang="en-US" b="1" dirty="0"/>
                        <a:t>Bug Detection and Fixing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Reduce or Eliminate Non-Determinism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7921896"/>
                  </a:ext>
                </a:extLst>
              </a:tr>
              <a:tr h="1034257">
                <a:tc>
                  <a:txBody>
                    <a:bodyPr/>
                    <a:lstStyle/>
                    <a:p>
                      <a:r>
                        <a:rPr lang="en-US" dirty="0"/>
                        <a:t>Automatic Bug Detection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Record and Replay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6782727"/>
                  </a:ext>
                </a:extLst>
              </a:tr>
              <a:tr h="1034257"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Automatic Bug Fixing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Deterministic Multithreading (DMT)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7108478"/>
                  </a:ext>
                </a:extLst>
              </a:tr>
              <a:tr h="1034257"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8804664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FA32B1-749D-5D41-83A4-506E95239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53565-30E2-EF4E-BD86-003AE354AE10}" type="slidenum">
              <a:rPr lang="en-US" smtClean="0"/>
              <a:t>3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57319278"/>
      </p:ext>
    </p:extLst>
  </p:cSld>
  <p:clrMapOvr>
    <a:masterClrMapping/>
  </p:clrMapOvr>
  <p:transition spd="slow" advTm="6287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EC309-1E17-401C-8572-FD6804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Deterministic Multithreading (DMT)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AE8B9-F76F-4E59-B39D-B14C372AF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072641"/>
            <a:ext cx="10972800" cy="3904488"/>
          </a:xfrm>
        </p:spPr>
        <p:txBody>
          <a:bodyPr/>
          <a:lstStyle/>
          <a:p>
            <a:r>
              <a:rPr lang="en-US" dirty="0"/>
              <a:t>Ensures that executions of the same program with the same input will have the same schedule</a:t>
            </a:r>
          </a:p>
          <a:p>
            <a:r>
              <a:rPr lang="en-US" dirty="0"/>
              <a:t>Two levels of determinism guarantees</a:t>
            </a:r>
          </a:p>
          <a:p>
            <a:pPr lvl="1"/>
            <a:r>
              <a:rPr lang="en-US" sz="2800" dirty="0"/>
              <a:t>Weak determinism: </a:t>
            </a:r>
          </a:p>
          <a:p>
            <a:pPr lvl="2"/>
            <a:r>
              <a:rPr lang="en-US" sz="2800" dirty="0"/>
              <a:t>Only enforces synchronization determinism</a:t>
            </a:r>
          </a:p>
          <a:p>
            <a:pPr lvl="1"/>
            <a:r>
              <a:rPr lang="en-US" sz="2800" dirty="0"/>
              <a:t>Strong determinism: </a:t>
            </a:r>
          </a:p>
          <a:p>
            <a:pPr lvl="2"/>
            <a:r>
              <a:rPr lang="en-US" sz="2800" dirty="0"/>
              <a:t>Further enforces memory-access determinism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A7DCB8-C51F-4A04-9CA3-0C6BC3EED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1545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179"/>
    </mc:Choice>
    <mc:Fallback xmlns="">
      <p:transition spd="slow" advTm="36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CE9CC-E5D9-D34B-B2E8-14BD46F94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00113"/>
            <a:ext cx="10972800" cy="941832"/>
          </a:xfrm>
        </p:spPr>
        <p:txBody>
          <a:bodyPr/>
          <a:lstStyle/>
          <a:p>
            <a:pPr algn="l"/>
            <a:r>
              <a:rPr lang="en-US" sz="4000" dirty="0"/>
              <a:t>Synchronization Determinism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6A2D69F-0B2B-0048-B4C4-07F31CC303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75688"/>
            <a:ext cx="10680192" cy="4050792"/>
          </a:xfrm>
        </p:spPr>
        <p:txBody>
          <a:bodyPr/>
          <a:lstStyle/>
          <a:p>
            <a:r>
              <a:rPr lang="en-US" sz="3200" dirty="0"/>
              <a:t>Currently not the research focus of DMT systems</a:t>
            </a:r>
          </a:p>
          <a:p>
            <a:endParaRPr lang="en-US" sz="3200" dirty="0"/>
          </a:p>
          <a:p>
            <a:r>
              <a:rPr lang="en-US" sz="3200" dirty="0"/>
              <a:t>Why synchronization determinism?</a:t>
            </a:r>
          </a:p>
          <a:p>
            <a:pPr lvl="1"/>
            <a:r>
              <a:rPr lang="en-US" sz="2800" dirty="0"/>
              <a:t>Reduces the number of remaining races</a:t>
            </a:r>
          </a:p>
          <a:p>
            <a:pPr lvl="1"/>
            <a:r>
              <a:rPr lang="en-US" sz="2800" dirty="0"/>
              <a:t>Feasible to check all remaining schedules</a:t>
            </a:r>
          </a:p>
          <a:p>
            <a:pPr lvl="1"/>
            <a:r>
              <a:rPr lang="en-US" sz="2800" dirty="0"/>
              <a:t>Serves as a basis for strong determinism</a:t>
            </a:r>
          </a:p>
          <a:p>
            <a:endParaRPr lang="en-US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C9AC1A-B75E-1A48-B157-F5AAF4B8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</p:spPr>
        <p:txBody>
          <a:bodyPr/>
          <a:lstStyle/>
          <a:p>
            <a:r>
              <a:rPr lang="en-US" dirty="0"/>
              <a:t>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4219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926">
        <p:fade/>
      </p:transition>
    </mc:Choice>
    <mc:Fallback xmlns="">
      <p:transition spd="med" advTm="509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6A2D69F-0B2B-0048-B4C4-07F31CC303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2075688"/>
            <a:ext cx="5913385" cy="415766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sz="3200" dirty="0"/>
              <a:t>Turn-based mechanism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C9AC1A-B75E-1A48-B157-F5AAF4B8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79F47D2-F379-4E60-B2C8-C39B2830B3D4}"/>
              </a:ext>
            </a:extLst>
          </p:cNvPr>
          <p:cNvGrpSpPr/>
          <p:nvPr/>
        </p:nvGrpSpPr>
        <p:grpSpPr>
          <a:xfrm>
            <a:off x="6596797" y="3201280"/>
            <a:ext cx="4878577" cy="1228557"/>
            <a:chOff x="6792692" y="2696215"/>
            <a:chExt cx="4878577" cy="122855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F364640-1EE3-490E-9589-23FAF44E3A14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 flipV="1">
              <a:off x="7367978" y="3715066"/>
              <a:ext cx="4303291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F27630E-7D51-4012-91E6-1DA144FEAE36}"/>
                </a:ext>
              </a:extLst>
            </p:cNvPr>
            <p:cNvCxnSpPr>
              <a:cxnSpLocks/>
              <a:stCxn id="29" idx="3"/>
            </p:cNvCxnSpPr>
            <p:nvPr/>
          </p:nvCxnSpPr>
          <p:spPr>
            <a:xfrm>
              <a:off x="7369278" y="2915605"/>
              <a:ext cx="42906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CF1643C-69BA-4954-81DA-7873BE0A01B0}"/>
                </a:ext>
              </a:extLst>
            </p:cNvPr>
            <p:cNvSpPr txBox="1"/>
            <p:nvPr/>
          </p:nvSpPr>
          <p:spPr>
            <a:xfrm>
              <a:off x="6793992" y="2696215"/>
              <a:ext cx="575286" cy="43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B6232FE-8771-4222-A8FB-FB27C205EE72}"/>
                </a:ext>
              </a:extLst>
            </p:cNvPr>
            <p:cNvSpPr txBox="1"/>
            <p:nvPr/>
          </p:nvSpPr>
          <p:spPr>
            <a:xfrm>
              <a:off x="6792692" y="3555440"/>
              <a:ext cx="575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T2</a:t>
              </a: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0D343C62-9B8C-4637-B260-2120B6CA6ABD}"/>
              </a:ext>
            </a:extLst>
          </p:cNvPr>
          <p:cNvSpPr/>
          <p:nvPr/>
        </p:nvSpPr>
        <p:spPr>
          <a:xfrm>
            <a:off x="8089390" y="3299503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65CC2E6-9B1F-40E1-9BAE-0895643FD3DD}"/>
              </a:ext>
            </a:extLst>
          </p:cNvPr>
          <p:cNvSpPr/>
          <p:nvPr/>
        </p:nvSpPr>
        <p:spPr>
          <a:xfrm>
            <a:off x="8363550" y="4099709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CB30886-3550-47B4-BBD8-C659B85B0D27}"/>
              </a:ext>
            </a:extLst>
          </p:cNvPr>
          <p:cNvSpPr/>
          <p:nvPr/>
        </p:nvSpPr>
        <p:spPr>
          <a:xfrm>
            <a:off x="9685135" y="3310058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9AA5753-75A5-4FDD-AF94-35C47D974E14}"/>
              </a:ext>
            </a:extLst>
          </p:cNvPr>
          <p:cNvCxnSpPr>
            <a:cxnSpLocks/>
            <a:stCxn id="38" idx="3"/>
            <a:endCxn id="37" idx="1"/>
          </p:cNvCxnSpPr>
          <p:nvPr/>
        </p:nvCxnSpPr>
        <p:spPr>
          <a:xfrm flipV="1">
            <a:off x="9424934" y="4220691"/>
            <a:ext cx="472866" cy="4631"/>
          </a:xfrm>
          <a:prstGeom prst="line">
            <a:avLst/>
          </a:prstGeom>
          <a:ln w="38100" cmpd="sng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9132BFFB-6F75-4BAF-9EDD-F872774E38C0}"/>
              </a:ext>
            </a:extLst>
          </p:cNvPr>
          <p:cNvSpPr/>
          <p:nvPr/>
        </p:nvSpPr>
        <p:spPr>
          <a:xfrm>
            <a:off x="9897800" y="4099524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EAC8149-B07F-4EC0-B0F4-56113DDEA95E}"/>
              </a:ext>
            </a:extLst>
          </p:cNvPr>
          <p:cNvSpPr/>
          <p:nvPr/>
        </p:nvSpPr>
        <p:spPr>
          <a:xfrm>
            <a:off x="9225313" y="4104155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14EBB189-34AF-4D1C-91B9-30D45CD98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00113"/>
            <a:ext cx="10972800" cy="941832"/>
          </a:xfrm>
        </p:spPr>
        <p:txBody>
          <a:bodyPr/>
          <a:lstStyle/>
          <a:p>
            <a:pPr algn="l"/>
            <a:r>
              <a:rPr lang="en-US" sz="4000" dirty="0"/>
              <a:t>Synchronization Determinism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66972636"/>
      </p:ext>
    </p:extLst>
  </p:cSld>
  <p:clrMapOvr>
    <a:masterClrMapping/>
  </p:clrMapOvr>
  <p:transition spd="slow" advTm="5135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5" grpId="0" animBg="1"/>
      <p:bldP spid="37" grpId="0" animBg="1"/>
      <p:bldP spid="3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C9AC1A-B75E-1A48-B157-F5AAF4B8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</p:spPr>
        <p:txBody>
          <a:bodyPr/>
          <a:lstStyle/>
          <a:p>
            <a:r>
              <a:rPr lang="en-US" dirty="0"/>
              <a:t>6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E7A89C0-3F30-4C95-A3D8-5A1F47CD27E7}"/>
              </a:ext>
            </a:extLst>
          </p:cNvPr>
          <p:cNvGrpSpPr/>
          <p:nvPr/>
        </p:nvGrpSpPr>
        <p:grpSpPr>
          <a:xfrm>
            <a:off x="6596797" y="3201280"/>
            <a:ext cx="4878577" cy="1228557"/>
            <a:chOff x="6792692" y="2696215"/>
            <a:chExt cx="4878577" cy="122855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DEF46D0-6D78-42F6-A97C-BD9B619971F3}"/>
                </a:ext>
              </a:extLst>
            </p:cNvPr>
            <p:cNvCxnSpPr>
              <a:cxnSpLocks/>
              <a:stCxn id="37" idx="3"/>
            </p:cNvCxnSpPr>
            <p:nvPr/>
          </p:nvCxnSpPr>
          <p:spPr>
            <a:xfrm flipV="1">
              <a:off x="7367978" y="3715066"/>
              <a:ext cx="4303291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10C2DD0-11B5-45CF-AFE1-39E0E4EE5243}"/>
                </a:ext>
              </a:extLst>
            </p:cNvPr>
            <p:cNvCxnSpPr>
              <a:cxnSpLocks/>
              <a:stCxn id="36" idx="3"/>
            </p:cNvCxnSpPr>
            <p:nvPr/>
          </p:nvCxnSpPr>
          <p:spPr>
            <a:xfrm>
              <a:off x="7369278" y="2915605"/>
              <a:ext cx="42906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00B0E50-61E6-4F89-B3D4-E23279BC294C}"/>
                </a:ext>
              </a:extLst>
            </p:cNvPr>
            <p:cNvSpPr txBox="1"/>
            <p:nvPr/>
          </p:nvSpPr>
          <p:spPr>
            <a:xfrm>
              <a:off x="6793992" y="2696215"/>
              <a:ext cx="575286" cy="43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3312917-DD32-48AD-B05B-CD76A167C19E}"/>
                </a:ext>
              </a:extLst>
            </p:cNvPr>
            <p:cNvSpPr txBox="1"/>
            <p:nvPr/>
          </p:nvSpPr>
          <p:spPr>
            <a:xfrm>
              <a:off x="6792692" y="3555440"/>
              <a:ext cx="575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T2</a:t>
              </a:r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C9B25108-4F3B-4B35-8813-C621F9E21200}"/>
              </a:ext>
            </a:extLst>
          </p:cNvPr>
          <p:cNvSpPr/>
          <p:nvPr/>
        </p:nvSpPr>
        <p:spPr>
          <a:xfrm>
            <a:off x="8363550" y="4099709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89B006B-060E-4E86-8684-E870F21FD465}"/>
              </a:ext>
            </a:extLst>
          </p:cNvPr>
          <p:cNvSpPr/>
          <p:nvPr/>
        </p:nvSpPr>
        <p:spPr>
          <a:xfrm>
            <a:off x="9947335" y="3307833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24528BE-CA65-4A9A-9B68-CFE476412FE2}"/>
              </a:ext>
            </a:extLst>
          </p:cNvPr>
          <p:cNvSpPr/>
          <p:nvPr/>
        </p:nvSpPr>
        <p:spPr>
          <a:xfrm>
            <a:off x="9225313" y="4104155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A27E41B-A598-4B87-BE89-0D0914C04A2A}"/>
              </a:ext>
            </a:extLst>
          </p:cNvPr>
          <p:cNvCxnSpPr>
            <a:cxnSpLocks/>
            <a:stCxn id="38" idx="3"/>
            <a:endCxn id="44" idx="1"/>
          </p:cNvCxnSpPr>
          <p:nvPr/>
        </p:nvCxnSpPr>
        <p:spPr>
          <a:xfrm>
            <a:off x="8302055" y="3420670"/>
            <a:ext cx="274160" cy="2871"/>
          </a:xfrm>
          <a:prstGeom prst="line">
            <a:avLst/>
          </a:prstGeom>
          <a:ln w="38100" cmpd="sng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DBF125FE-A24C-47D3-9889-17C450744A72}"/>
              </a:ext>
            </a:extLst>
          </p:cNvPr>
          <p:cNvSpPr/>
          <p:nvPr/>
        </p:nvSpPr>
        <p:spPr>
          <a:xfrm>
            <a:off x="8089390" y="3299503"/>
            <a:ext cx="212665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A670334-C050-49BE-A16E-22378DB42186}"/>
              </a:ext>
            </a:extLst>
          </p:cNvPr>
          <p:cNvSpPr/>
          <p:nvPr/>
        </p:nvSpPr>
        <p:spPr>
          <a:xfrm>
            <a:off x="8576215" y="3302374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20B68954-B6F4-424D-BA7C-EE68821B0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00113"/>
            <a:ext cx="10972800" cy="941832"/>
          </a:xfrm>
        </p:spPr>
        <p:txBody>
          <a:bodyPr/>
          <a:lstStyle/>
          <a:p>
            <a:pPr algn="l"/>
            <a:r>
              <a:rPr lang="en-US" sz="4000" dirty="0"/>
              <a:t>Synchronization Determinism</a:t>
            </a:r>
          </a:p>
        </p:txBody>
      </p:sp>
      <p:sp>
        <p:nvSpPr>
          <p:cNvPr id="53" name="Content Placeholder 7">
            <a:extLst>
              <a:ext uri="{FF2B5EF4-FFF2-40B4-BE49-F238E27FC236}">
                <a16:creationId xmlns:a16="http://schemas.microsoft.com/office/drawing/2014/main" id="{58879710-673B-42AE-8F4C-6C4E4B1F1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2075688"/>
            <a:ext cx="5913385" cy="415766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sz="3200" dirty="0"/>
              <a:t>Turn-based mechanism</a:t>
            </a:r>
          </a:p>
          <a:p>
            <a:pPr>
              <a:spcBef>
                <a:spcPts val="1800"/>
              </a:spcBef>
            </a:pPr>
            <a:r>
              <a:rPr lang="en-US" sz="3200" dirty="0"/>
              <a:t>Different scheduling policies</a:t>
            </a:r>
          </a:p>
          <a:p>
            <a:pPr marL="0" indent="0">
              <a:spcBef>
                <a:spcPts val="1800"/>
              </a:spcBef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846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007">
        <p:fade/>
      </p:transition>
    </mc:Choice>
    <mc:Fallback xmlns="">
      <p:transition spd="med" advTm="13007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C9AC1A-B75E-1A48-B157-F5AAF4B8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9E0CA1C-429D-49BC-86CF-4BBA842289C2}"/>
              </a:ext>
            </a:extLst>
          </p:cNvPr>
          <p:cNvGrpSpPr/>
          <p:nvPr/>
        </p:nvGrpSpPr>
        <p:grpSpPr>
          <a:xfrm>
            <a:off x="6596797" y="3201280"/>
            <a:ext cx="4878577" cy="1228557"/>
            <a:chOff x="6792692" y="2696215"/>
            <a:chExt cx="4878577" cy="122855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7E7DBEC-4016-40EE-8B5F-07F9823845CE}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 flipV="1">
              <a:off x="7367978" y="3715066"/>
              <a:ext cx="4303291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42F775-E5F7-4144-A9ED-9C54C8E9806B}"/>
                </a:ext>
              </a:extLst>
            </p:cNvPr>
            <p:cNvCxnSpPr>
              <a:cxnSpLocks/>
              <a:stCxn id="20" idx="3"/>
            </p:cNvCxnSpPr>
            <p:nvPr/>
          </p:nvCxnSpPr>
          <p:spPr>
            <a:xfrm>
              <a:off x="7369278" y="2915605"/>
              <a:ext cx="42906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9CF16E7-D427-4351-AEF3-39A8A2B38527}"/>
                </a:ext>
              </a:extLst>
            </p:cNvPr>
            <p:cNvSpPr txBox="1"/>
            <p:nvPr/>
          </p:nvSpPr>
          <p:spPr>
            <a:xfrm>
              <a:off x="6793992" y="2696215"/>
              <a:ext cx="575286" cy="43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561C96B-E968-4C33-979E-F7C86D8F7EB9}"/>
                </a:ext>
              </a:extLst>
            </p:cNvPr>
            <p:cNvSpPr txBox="1"/>
            <p:nvPr/>
          </p:nvSpPr>
          <p:spPr>
            <a:xfrm>
              <a:off x="6792692" y="3555440"/>
              <a:ext cx="575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T2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A0AF708-4809-4FF0-BFA2-2D69BB1C7860}"/>
              </a:ext>
            </a:extLst>
          </p:cNvPr>
          <p:cNvSpPr/>
          <p:nvPr/>
        </p:nvSpPr>
        <p:spPr>
          <a:xfrm>
            <a:off x="8089390" y="3299503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94D26D-1927-4F35-BBEA-A0A3EA074CA3}"/>
              </a:ext>
            </a:extLst>
          </p:cNvPr>
          <p:cNvSpPr/>
          <p:nvPr/>
        </p:nvSpPr>
        <p:spPr>
          <a:xfrm>
            <a:off x="8363550" y="4099709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6DFF5B-A350-49E4-974E-F3A9BD1FAE20}"/>
              </a:ext>
            </a:extLst>
          </p:cNvPr>
          <p:cNvSpPr/>
          <p:nvPr/>
        </p:nvSpPr>
        <p:spPr>
          <a:xfrm>
            <a:off x="9685135" y="3310058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080B93-6966-48D6-98A1-8CF170E4E154}"/>
              </a:ext>
            </a:extLst>
          </p:cNvPr>
          <p:cNvSpPr/>
          <p:nvPr/>
        </p:nvSpPr>
        <p:spPr>
          <a:xfrm>
            <a:off x="9225313" y="4104155"/>
            <a:ext cx="199621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BA2B52D-4315-4267-88C5-BB5D0718C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00113"/>
            <a:ext cx="10972800" cy="941832"/>
          </a:xfrm>
        </p:spPr>
        <p:txBody>
          <a:bodyPr/>
          <a:lstStyle/>
          <a:p>
            <a:pPr algn="l"/>
            <a:r>
              <a:rPr lang="en-US" sz="4000" dirty="0"/>
              <a:t>Synchronization Determinism</a:t>
            </a:r>
          </a:p>
        </p:txBody>
      </p:sp>
      <p:sp>
        <p:nvSpPr>
          <p:cNvPr id="32" name="Content Placeholder 7">
            <a:extLst>
              <a:ext uri="{FF2B5EF4-FFF2-40B4-BE49-F238E27FC236}">
                <a16:creationId xmlns:a16="http://schemas.microsoft.com/office/drawing/2014/main" id="{646FE429-F326-4B57-B41E-C85C96194F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2075688"/>
            <a:ext cx="5913385" cy="415766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sz="3200" dirty="0"/>
              <a:t>Turn-based mechanism</a:t>
            </a:r>
          </a:p>
          <a:p>
            <a:pPr>
              <a:spcBef>
                <a:spcPts val="1800"/>
              </a:spcBef>
            </a:pPr>
            <a:r>
              <a:rPr lang="en-US" sz="3200" dirty="0"/>
              <a:t>Different scheduling policies</a:t>
            </a:r>
          </a:p>
          <a:p>
            <a:pPr marL="0" indent="0">
              <a:spcBef>
                <a:spcPts val="1800"/>
              </a:spcBef>
              <a:buNone/>
            </a:pPr>
            <a:endParaRPr lang="en-US" sz="3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7863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2812">
        <p:fade/>
      </p:transition>
    </mc:Choice>
    <mc:Fallback xmlns="">
      <p:transition spd="med" advTm="32812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93F347EC-1D54-46AF-8339-9262213C7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Scheduling Policies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349C02-B44A-4BA4-B070-611BBBA6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93B4BE7-9B32-476C-8D07-9A8086C30063}"/>
              </a:ext>
            </a:extLst>
          </p:cNvPr>
          <p:cNvGrpSpPr/>
          <p:nvPr/>
        </p:nvGrpSpPr>
        <p:grpSpPr>
          <a:xfrm>
            <a:off x="512064" y="3408507"/>
            <a:ext cx="4831954" cy="1201116"/>
            <a:chOff x="513769" y="2707919"/>
            <a:chExt cx="4831954" cy="120111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7736E7F-F538-405C-A269-847171253E42}"/>
                </a:ext>
              </a:extLst>
            </p:cNvPr>
            <p:cNvCxnSpPr>
              <a:cxnSpLocks/>
              <a:stCxn id="20" idx="3"/>
            </p:cNvCxnSpPr>
            <p:nvPr/>
          </p:nvCxnSpPr>
          <p:spPr>
            <a:xfrm>
              <a:off x="1053769" y="3724369"/>
              <a:ext cx="42919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BDF9ED-03E8-4243-AE7E-D4AE26E0773B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>
              <a:off x="1053769" y="2927308"/>
              <a:ext cx="42919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BC4FF1B-58E5-44F5-9267-6399F31D3D2E}"/>
                </a:ext>
              </a:extLst>
            </p:cNvPr>
            <p:cNvSpPr txBox="1"/>
            <p:nvPr/>
          </p:nvSpPr>
          <p:spPr>
            <a:xfrm>
              <a:off x="513769" y="2707919"/>
              <a:ext cx="540000" cy="43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CC7966-69C5-4C2D-B86D-A4654270FA79}"/>
                </a:ext>
              </a:extLst>
            </p:cNvPr>
            <p:cNvSpPr txBox="1"/>
            <p:nvPr/>
          </p:nvSpPr>
          <p:spPr>
            <a:xfrm>
              <a:off x="513769" y="3539703"/>
              <a:ext cx="54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T2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678762C-FB90-44AE-AA38-6ABB13DFE0C6}"/>
              </a:ext>
            </a:extLst>
          </p:cNvPr>
          <p:cNvGrpSpPr/>
          <p:nvPr/>
        </p:nvGrpSpPr>
        <p:grpSpPr>
          <a:xfrm>
            <a:off x="6781355" y="3429000"/>
            <a:ext cx="4878577" cy="1228557"/>
            <a:chOff x="6792692" y="2696215"/>
            <a:chExt cx="4878577" cy="122855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51F4D47-3697-4C49-A257-D6147A1CE603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V="1">
              <a:off x="7367978" y="3715066"/>
              <a:ext cx="4303291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3CB5661-4C3A-41AF-8399-15E734CBCDB2}"/>
                </a:ext>
              </a:extLst>
            </p:cNvPr>
            <p:cNvCxnSpPr>
              <a:cxnSpLocks/>
              <a:stCxn id="25" idx="3"/>
            </p:cNvCxnSpPr>
            <p:nvPr/>
          </p:nvCxnSpPr>
          <p:spPr>
            <a:xfrm>
              <a:off x="7369278" y="2915605"/>
              <a:ext cx="4290654" cy="0"/>
            </a:xfrm>
            <a:prstGeom prst="line">
              <a:avLst/>
            </a:prstGeom>
            <a:ln>
              <a:headEnd type="none" w="med" len="med"/>
              <a:tailEnd type="arrow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F287E70-01D0-433F-899A-F9B012382F7F}"/>
                </a:ext>
              </a:extLst>
            </p:cNvPr>
            <p:cNvSpPr txBox="1"/>
            <p:nvPr/>
          </p:nvSpPr>
          <p:spPr>
            <a:xfrm>
              <a:off x="6793992" y="2696215"/>
              <a:ext cx="575286" cy="43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T1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3D9D69C-73E7-4CFF-8AC6-95BD51410C48}"/>
                </a:ext>
              </a:extLst>
            </p:cNvPr>
            <p:cNvSpPr txBox="1"/>
            <p:nvPr/>
          </p:nvSpPr>
          <p:spPr>
            <a:xfrm>
              <a:off x="6792692" y="3555440"/>
              <a:ext cx="575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T2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6EE13BE-E670-4C79-8278-4234134AFD86}"/>
              </a:ext>
            </a:extLst>
          </p:cNvPr>
          <p:cNvSpPr txBox="1"/>
          <p:nvPr/>
        </p:nvSpPr>
        <p:spPr>
          <a:xfrm>
            <a:off x="1573823" y="2372719"/>
            <a:ext cx="2611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Logic clock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E00D3D-1F01-4634-9469-A71AEF8095D6}"/>
              </a:ext>
            </a:extLst>
          </p:cNvPr>
          <p:cNvSpPr txBox="1"/>
          <p:nvPr/>
        </p:nvSpPr>
        <p:spPr>
          <a:xfrm>
            <a:off x="8006864" y="2375576"/>
            <a:ext cx="2611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Round robin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01CDDA0-6A8E-4BB1-AFCA-28A89BF8B33A}"/>
              </a:ext>
            </a:extLst>
          </p:cNvPr>
          <p:cNvSpPr/>
          <p:nvPr/>
        </p:nvSpPr>
        <p:spPr>
          <a:xfrm>
            <a:off x="8273948" y="3527223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81C52DC-1B7C-4757-AEB3-65E2B4460945}"/>
              </a:ext>
            </a:extLst>
          </p:cNvPr>
          <p:cNvSpPr/>
          <p:nvPr/>
        </p:nvSpPr>
        <p:spPr>
          <a:xfrm>
            <a:off x="8548108" y="4327429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EDBB7D-BF39-49C5-BBD5-2ABC735D615F}"/>
              </a:ext>
            </a:extLst>
          </p:cNvPr>
          <p:cNvSpPr/>
          <p:nvPr/>
        </p:nvSpPr>
        <p:spPr>
          <a:xfrm>
            <a:off x="9869693" y="3537778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9CA9E9E-9C31-48D6-B478-2104AD775750}"/>
              </a:ext>
            </a:extLst>
          </p:cNvPr>
          <p:cNvSpPr/>
          <p:nvPr/>
        </p:nvSpPr>
        <p:spPr>
          <a:xfrm>
            <a:off x="1769750" y="3506612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274E366-BB38-453D-A03F-FD223E27BBA3}"/>
              </a:ext>
            </a:extLst>
          </p:cNvPr>
          <p:cNvSpPr/>
          <p:nvPr/>
        </p:nvSpPr>
        <p:spPr>
          <a:xfrm>
            <a:off x="2043910" y="4303643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B22CD4C-0D65-4C14-A2E0-640F57494BF0}"/>
              </a:ext>
            </a:extLst>
          </p:cNvPr>
          <p:cNvSpPr txBox="1"/>
          <p:nvPr/>
        </p:nvSpPr>
        <p:spPr>
          <a:xfrm>
            <a:off x="914400" y="3200400"/>
            <a:ext cx="64008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c1=0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E64FAB6-A887-4CB3-9410-DEC3BDB5121C}"/>
              </a:ext>
            </a:extLst>
          </p:cNvPr>
          <p:cNvSpPr txBox="1"/>
          <p:nvPr/>
        </p:nvSpPr>
        <p:spPr>
          <a:xfrm>
            <a:off x="914400" y="3931920"/>
            <a:ext cx="64008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c2=0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3397E6-829F-499D-B3E4-776D707273E8}"/>
              </a:ext>
            </a:extLst>
          </p:cNvPr>
          <p:cNvSpPr txBox="1"/>
          <p:nvPr/>
        </p:nvSpPr>
        <p:spPr>
          <a:xfrm>
            <a:off x="914400" y="3200400"/>
            <a:ext cx="640080" cy="274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c1=10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26264E8-9FE5-43CD-A75B-DDEA3DCE3027}"/>
              </a:ext>
            </a:extLst>
          </p:cNvPr>
          <p:cNvCxnSpPr>
            <a:cxnSpLocks/>
            <a:stCxn id="61" idx="3"/>
            <a:endCxn id="46" idx="1"/>
          </p:cNvCxnSpPr>
          <p:nvPr/>
        </p:nvCxnSpPr>
        <p:spPr>
          <a:xfrm>
            <a:off x="3624431" y="3622501"/>
            <a:ext cx="753297" cy="3133"/>
          </a:xfrm>
          <a:prstGeom prst="line">
            <a:avLst/>
          </a:prstGeom>
          <a:ln w="38100" cmpd="sng">
            <a:solidFill>
              <a:schemeClr val="bg1"/>
            </a:solidFill>
            <a:prstDash val="sysDot"/>
          </a:ln>
          <a:effectLst>
            <a:outerShdw blurRad="50800" dist="38100" dir="5400000" algn="t" rotWithShape="0">
              <a:schemeClr val="bg1"/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DFE02DE-8C4D-4180-BBA7-E60DA2BA3659}"/>
              </a:ext>
            </a:extLst>
          </p:cNvPr>
          <p:cNvCxnSpPr>
            <a:cxnSpLocks/>
            <a:stCxn id="38" idx="3"/>
            <a:endCxn id="35" idx="1"/>
          </p:cNvCxnSpPr>
          <p:nvPr/>
        </p:nvCxnSpPr>
        <p:spPr>
          <a:xfrm flipV="1">
            <a:off x="9609492" y="4448411"/>
            <a:ext cx="472866" cy="4631"/>
          </a:xfrm>
          <a:prstGeom prst="line">
            <a:avLst/>
          </a:prstGeom>
          <a:ln w="38100" cmpd="sng">
            <a:solidFill>
              <a:schemeClr val="bg1"/>
            </a:solidFill>
            <a:prstDash val="sysDot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F6921D19-FF6A-4A25-A93E-495A75FFCAC8}"/>
              </a:ext>
            </a:extLst>
          </p:cNvPr>
          <p:cNvSpPr/>
          <p:nvPr/>
        </p:nvSpPr>
        <p:spPr>
          <a:xfrm>
            <a:off x="4377728" y="3504467"/>
            <a:ext cx="212665" cy="24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2A41863-3F2E-403C-8A74-E618869DB0C5}"/>
              </a:ext>
            </a:extLst>
          </p:cNvPr>
          <p:cNvSpPr/>
          <p:nvPr/>
        </p:nvSpPr>
        <p:spPr>
          <a:xfrm>
            <a:off x="3424810" y="3501334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EEBF02A-92F8-4E50-8C21-3C55A3FD3638}"/>
              </a:ext>
            </a:extLst>
          </p:cNvPr>
          <p:cNvSpPr/>
          <p:nvPr/>
        </p:nvSpPr>
        <p:spPr>
          <a:xfrm>
            <a:off x="10082358" y="4327244"/>
            <a:ext cx="212665" cy="24233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C47D297-4A6F-4FCD-8021-72D766921885}"/>
              </a:ext>
            </a:extLst>
          </p:cNvPr>
          <p:cNvSpPr/>
          <p:nvPr/>
        </p:nvSpPr>
        <p:spPr>
          <a:xfrm>
            <a:off x="9409871" y="4331875"/>
            <a:ext cx="199621" cy="242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996FE24-71EC-4363-A8C2-6438A841FEFA}"/>
              </a:ext>
            </a:extLst>
          </p:cNvPr>
          <p:cNvSpPr txBox="1"/>
          <p:nvPr/>
        </p:nvSpPr>
        <p:spPr>
          <a:xfrm>
            <a:off x="914400" y="3931920"/>
            <a:ext cx="640080" cy="274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c2=11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C5AAB1C-0B7D-4BBF-9E9B-F63F16B9CAAA}"/>
              </a:ext>
            </a:extLst>
          </p:cNvPr>
          <p:cNvSpPr txBox="1"/>
          <p:nvPr/>
        </p:nvSpPr>
        <p:spPr>
          <a:xfrm>
            <a:off x="914400" y="3200400"/>
            <a:ext cx="640080" cy="274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c1=13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D5D37CB-AC52-4208-B42B-58603098DB5D}"/>
              </a:ext>
            </a:extLst>
          </p:cNvPr>
          <p:cNvSpPr txBox="1"/>
          <p:nvPr/>
        </p:nvSpPr>
        <p:spPr>
          <a:xfrm>
            <a:off x="914400" y="3931920"/>
            <a:ext cx="640080" cy="274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c2=12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B02FE93-9C83-4178-BBC0-0FF00E8F63EF}"/>
              </a:ext>
            </a:extLst>
          </p:cNvPr>
          <p:cNvSpPr txBox="1"/>
          <p:nvPr/>
        </p:nvSpPr>
        <p:spPr>
          <a:xfrm>
            <a:off x="914400" y="3200400"/>
            <a:ext cx="640080" cy="274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c1=23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5C34006-1923-413C-A021-8C69F6E99742}"/>
              </a:ext>
            </a:extLst>
          </p:cNvPr>
          <p:cNvSpPr txBox="1"/>
          <p:nvPr/>
        </p:nvSpPr>
        <p:spPr>
          <a:xfrm>
            <a:off x="914400" y="3931920"/>
            <a:ext cx="64008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c2=21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EA3AF58-9E07-48E5-85AE-B823C815FBFE}"/>
              </a:ext>
            </a:extLst>
          </p:cNvPr>
          <p:cNvSpPr txBox="1"/>
          <p:nvPr/>
        </p:nvSpPr>
        <p:spPr>
          <a:xfrm>
            <a:off x="914400" y="3931920"/>
            <a:ext cx="64008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c2=24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16523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644"/>
    </mc:Choice>
    <mc:Fallback xmlns="">
      <p:transition spd="slow" advTm="69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 animBg="1"/>
      <p:bldP spid="33" grpId="0" animBg="1"/>
      <p:bldP spid="34" grpId="0" animBg="1"/>
      <p:bldP spid="44" grpId="0" animBg="1"/>
      <p:bldP spid="45" grpId="0" animBg="1"/>
      <p:bldP spid="54" grpId="0"/>
      <p:bldP spid="55" grpId="0"/>
      <p:bldP spid="57" grpId="0" animBg="1"/>
      <p:bldP spid="46" grpId="0" animBg="1"/>
      <p:bldP spid="61" grpId="0" animBg="1"/>
      <p:bldP spid="35" grpId="0" animBg="1"/>
      <p:bldP spid="38" grpId="0" animBg="1"/>
      <p:bldP spid="50" grpId="0" animBg="1"/>
      <p:bldP spid="53" grpId="0" animBg="1"/>
      <p:bldP spid="67" grpId="0" animBg="1"/>
      <p:bldP spid="72" grpId="0" animBg="1"/>
      <p:bldP spid="76" grpId="0" animBg="1"/>
      <p:bldP spid="7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23.9|12|1.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6.2|1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2|1|1.7|3.3|4|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4|3.3|1.8|4.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7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1|3.8|3.4|1.9|1.6|7.9|3|4.4|8.1|1.9|2.8|2.9|0.6|1.2|2.9|1.7|6|1.9|6.1|5.3|11.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|15.4|9.5|2.5|3.3|2|6.1|3.3|3.8|2.3|13.2|1.1|3.9|7.4|1.3|2.3|6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5|-1837.6|2.5|6.9|4.6|2.9|7.6|4.1|3.4|1.5|3.5|3.9|3.4|7.9|8|12.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2|2.2|15.7|5.5|2.6|5.8|3.2|2.2|2.5|4|3.3|10.6|4.9|5.9|3.9|1.6|1.5|1.3|16.5|5.7|1.7|4.6|2.4|1.9|7|3.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3.6|19.4|4|3|1.3|3.7|8.8|7.7|5.8|7.6|2.4|4.9|9.9|5.4|20.6|14.1|4.8|2.2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16.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|6.5|3.9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4|6.5|2.9|6.8|8.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8.8|1.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|6.5|3.9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2|2.2|15.7|5.5|2.6|5.8|3.2|2.2|2.5|4|3.3|10.6|4.9|5.9|3.9|1.6|1.5|1.3|16.5|5.7|1.7|4.6|2.4|1.9|7|3.7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2|2.2|15.7|5.5|2.6|5.8|3.2|2.2|2.5|4|3.3|10.6|4.9|5.9|3.9|1.6|1.5|1.3|16.5|5.7|1.7|4.6|2.4|1.9|7|3.7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15.3|10.5|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3|7.5|4|4.6|3|2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8|6.7|7.5|6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4.9|4.5|11.9|3.1|4.4|7.2|4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5|1.4|12.2|4.2|8.3|2|4.6|5.1|4.5|2.3|2.4|3.9|4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3|12.3|7.3|2.3"/>
</p:tagLst>
</file>

<file path=ppt/theme/theme1.xml><?xml version="1.0" encoding="utf-8"?>
<a:theme xmlns:a="http://schemas.openxmlformats.org/drawingml/2006/main" name="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NCStateU-horizontal-no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System.Storyboarding.WindowsApps.WindowsAppsTileMediumSelected" Revision="1" Stencil="System.Storyboarding.WindowsApps" StencilVersion="0.1"/>
</Control>
</file>

<file path=customXml/itemProps1.xml><?xml version="1.0" encoding="utf-8"?>
<ds:datastoreItem xmlns:ds="http://schemas.openxmlformats.org/officeDocument/2006/customXml" ds:itemID="{B043615A-2740-43FD-930C-871787D08005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ncstate-ppt-template-16x9-horizontal-left-brick</Template>
  <TotalTime>20571</TotalTime>
  <Words>1455</Words>
  <Application>Microsoft Macintosh PowerPoint</Application>
  <PresentationFormat>Widescreen</PresentationFormat>
  <Paragraphs>507</Paragraphs>
  <Slides>27</Slides>
  <Notes>27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Consolas</vt:lpstr>
      <vt:lpstr>NCStateU-horizontal-left-logo</vt:lpstr>
      <vt:lpstr>1_NCStateU-horizontal-no-logo</vt:lpstr>
      <vt:lpstr>Semantics-Aware Synchronization Determinism and Beyond</vt:lpstr>
      <vt:lpstr>The Non-Deterministic Nature  of Multithreaded Programs</vt:lpstr>
      <vt:lpstr>Existing techniques</vt:lpstr>
      <vt:lpstr>Deterministic Multithreading (DMT)</vt:lpstr>
      <vt:lpstr>Synchronization Determinism</vt:lpstr>
      <vt:lpstr>Synchronization Determinism</vt:lpstr>
      <vt:lpstr>Synchronization Determinism</vt:lpstr>
      <vt:lpstr>Synchronization Determinism</vt:lpstr>
      <vt:lpstr>Two Types of Scheduling Policies</vt:lpstr>
      <vt:lpstr>Metrics of Scheduling Policies</vt:lpstr>
      <vt:lpstr>Two Types of Scheduling Policies</vt:lpstr>
      <vt:lpstr>Round-robin Example</vt:lpstr>
      <vt:lpstr>Parrot’s Soft Barrier</vt:lpstr>
      <vt:lpstr>PowerPoint Presentation</vt:lpstr>
      <vt:lpstr>QiThread</vt:lpstr>
      <vt:lpstr>BoostBlocked</vt:lpstr>
      <vt:lpstr>CreateAll</vt:lpstr>
      <vt:lpstr>CSWhole</vt:lpstr>
      <vt:lpstr>WakeAMAP</vt:lpstr>
      <vt:lpstr>BranchedWake</vt:lpstr>
      <vt:lpstr>Evaluation</vt:lpstr>
      <vt:lpstr>PowerPoint Presentation</vt:lpstr>
      <vt:lpstr>PowerPoint Presentation</vt:lpstr>
      <vt:lpstr>Future Work</vt:lpstr>
      <vt:lpstr>WakeAMAP</vt:lpstr>
      <vt:lpstr>Model Thread Role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Chyi Zhao</dc:creator>
  <cp:lastModifiedBy>Chyi Zhao</cp:lastModifiedBy>
  <cp:revision>4591</cp:revision>
  <dcterms:created xsi:type="dcterms:W3CDTF">2018-08-29T03:22:01Z</dcterms:created>
  <dcterms:modified xsi:type="dcterms:W3CDTF">2019-05-14T19:14:51Z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